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4" r:id="rId3"/>
    <p:sldId id="258" r:id="rId4"/>
    <p:sldId id="259" r:id="rId5"/>
    <p:sldId id="260" r:id="rId6"/>
    <p:sldId id="261" r:id="rId7"/>
    <p:sldId id="271" r:id="rId8"/>
    <p:sldId id="263" r:id="rId9"/>
    <p:sldId id="267" r:id="rId10"/>
    <p:sldId id="265" r:id="rId11"/>
    <p:sldId id="266" r:id="rId12"/>
    <p:sldId id="274" r:id="rId13"/>
    <p:sldId id="269" r:id="rId14"/>
    <p:sldId id="268" r:id="rId15"/>
    <p:sldId id="273" r:id="rId16"/>
    <p:sldId id="270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8A94CA-5951-9531-D676-40F5F1130063}" v="218" dt="2025-03-21T02:03:16.9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9"/>
    <p:restoredTop sz="94619"/>
  </p:normalViewPr>
  <p:slideViewPr>
    <p:cSldViewPr snapToGrid="0">
      <p:cViewPr varScale="1">
        <p:scale>
          <a:sx n="84" d="100"/>
          <a:sy n="84" d="100"/>
        </p:scale>
        <p:origin x="184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7C9B90-1B16-459D-9651-BB94FCB1A0A2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05DF5FC6-1AC4-44E3-B9AB-EC02E3DB685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it-IT" b="1"/>
            <a:t>Subscription Model</a:t>
          </a:r>
          <a:r>
            <a:rPr lang="it-IT"/>
            <a:t> – Banks </a:t>
          </a:r>
          <a:r>
            <a:rPr lang="it-IT" b="1"/>
            <a:t>affiliated with SIX Financial Information</a:t>
          </a:r>
          <a:r>
            <a:rPr lang="it-IT"/>
            <a:t> subscribe to Amadeus on a </a:t>
          </a:r>
          <a:r>
            <a:rPr lang="it-IT" b="1"/>
            <a:t>monthly or annual</a:t>
          </a:r>
          <a:r>
            <a:rPr lang="it-IT"/>
            <a:t> basis.</a:t>
          </a:r>
          <a:endParaRPr lang="en-US"/>
        </a:p>
      </dgm:t>
    </dgm:pt>
    <dgm:pt modelId="{1E3F0932-1E7C-433C-8534-9156E8FEA406}" type="parTrans" cxnId="{5EBDAF4A-8309-4FE8-9E86-9D7922115842}">
      <dgm:prSet/>
      <dgm:spPr/>
      <dgm:t>
        <a:bodyPr/>
        <a:lstStyle/>
        <a:p>
          <a:endParaRPr lang="en-US"/>
        </a:p>
      </dgm:t>
    </dgm:pt>
    <dgm:pt modelId="{FC51F0CF-119B-4368-932A-52D6D89887D9}" type="sibTrans" cxnId="{5EBDAF4A-8309-4FE8-9E86-9D7922115842}">
      <dgm:prSet/>
      <dgm:spPr/>
      <dgm:t>
        <a:bodyPr/>
        <a:lstStyle/>
        <a:p>
          <a:endParaRPr lang="en-US"/>
        </a:p>
      </dgm:t>
    </dgm:pt>
    <dgm:pt modelId="{EEB9F7EA-02C0-40E7-9768-8DE3ED31CDD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it-IT" b="1"/>
            <a:t>Scalable Pricing Tiers</a:t>
          </a:r>
          <a:r>
            <a:rPr lang="it-IT"/>
            <a:t> – Custom pricing based on </a:t>
          </a:r>
          <a:r>
            <a:rPr lang="it-IT" b="1"/>
            <a:t>bank size, number of wealth managers, and AI usage volume</a:t>
          </a:r>
          <a:r>
            <a:rPr lang="it-IT"/>
            <a:t>.</a:t>
          </a:r>
          <a:endParaRPr lang="en-US"/>
        </a:p>
      </dgm:t>
    </dgm:pt>
    <dgm:pt modelId="{D94A186B-F1E2-499B-BE43-8973576AB678}" type="parTrans" cxnId="{79DA62CA-E0B7-4C6E-89F4-AD0C73D4C01D}">
      <dgm:prSet/>
      <dgm:spPr/>
      <dgm:t>
        <a:bodyPr/>
        <a:lstStyle/>
        <a:p>
          <a:endParaRPr lang="en-US"/>
        </a:p>
      </dgm:t>
    </dgm:pt>
    <dgm:pt modelId="{7FCA1FD1-BB75-4340-BFBE-3C664A1B8351}" type="sibTrans" cxnId="{79DA62CA-E0B7-4C6E-89F4-AD0C73D4C01D}">
      <dgm:prSet/>
      <dgm:spPr/>
      <dgm:t>
        <a:bodyPr/>
        <a:lstStyle/>
        <a:p>
          <a:endParaRPr lang="en-US"/>
        </a:p>
      </dgm:t>
    </dgm:pt>
    <dgm:pt modelId="{6DAFB0D3-A976-4616-961E-D5D9E516F70B}" type="pres">
      <dgm:prSet presAssocID="{E77C9B90-1B16-459D-9651-BB94FCB1A0A2}" presName="root" presStyleCnt="0">
        <dgm:presLayoutVars>
          <dgm:dir/>
          <dgm:resizeHandles val="exact"/>
        </dgm:presLayoutVars>
      </dgm:prSet>
      <dgm:spPr/>
    </dgm:pt>
    <dgm:pt modelId="{B2AEF4FB-F9CA-4CD1-A408-D80FDB40D998}" type="pres">
      <dgm:prSet presAssocID="{05DF5FC6-1AC4-44E3-B9AB-EC02E3DB6854}" presName="compNode" presStyleCnt="0"/>
      <dgm:spPr/>
    </dgm:pt>
    <dgm:pt modelId="{9B37CCB0-948D-4BB9-A93F-7DBF466FE757}" type="pres">
      <dgm:prSet presAssocID="{05DF5FC6-1AC4-44E3-B9AB-EC02E3DB6854}" presName="iconBgRect" presStyleLbl="bgShp" presStyleIdx="0" presStyleCnt="2"/>
      <dgm:spPr/>
    </dgm:pt>
    <dgm:pt modelId="{1CDA8579-8BE9-4F49-8C09-56F96AED1900}" type="pres">
      <dgm:prSet presAssocID="{05DF5FC6-1AC4-44E3-B9AB-EC02E3DB685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redit card"/>
        </a:ext>
      </dgm:extLst>
    </dgm:pt>
    <dgm:pt modelId="{DBED3BBA-4A9A-473E-83D1-E5A8D5896FB4}" type="pres">
      <dgm:prSet presAssocID="{05DF5FC6-1AC4-44E3-B9AB-EC02E3DB6854}" presName="spaceRect" presStyleCnt="0"/>
      <dgm:spPr/>
    </dgm:pt>
    <dgm:pt modelId="{B44A2F81-DD18-4F8E-8810-9C92AC9BE52A}" type="pres">
      <dgm:prSet presAssocID="{05DF5FC6-1AC4-44E3-B9AB-EC02E3DB6854}" presName="textRect" presStyleLbl="revTx" presStyleIdx="0" presStyleCnt="2">
        <dgm:presLayoutVars>
          <dgm:chMax val="1"/>
          <dgm:chPref val="1"/>
        </dgm:presLayoutVars>
      </dgm:prSet>
      <dgm:spPr/>
    </dgm:pt>
    <dgm:pt modelId="{13F8F7E9-AD94-4974-89A0-7BFFF830F136}" type="pres">
      <dgm:prSet presAssocID="{FC51F0CF-119B-4368-932A-52D6D89887D9}" presName="sibTrans" presStyleCnt="0"/>
      <dgm:spPr/>
    </dgm:pt>
    <dgm:pt modelId="{A7F9C678-F0B1-4249-8716-E7A39049174A}" type="pres">
      <dgm:prSet presAssocID="{EEB9F7EA-02C0-40E7-9768-8DE3ED31CDD3}" presName="compNode" presStyleCnt="0"/>
      <dgm:spPr/>
    </dgm:pt>
    <dgm:pt modelId="{984A1FA8-C96B-4F72-BECF-25103098E92D}" type="pres">
      <dgm:prSet presAssocID="{EEB9F7EA-02C0-40E7-9768-8DE3ED31CDD3}" presName="iconBgRect" presStyleLbl="bgShp" presStyleIdx="1" presStyleCnt="2"/>
      <dgm:spPr/>
    </dgm:pt>
    <dgm:pt modelId="{AF7B0DDA-338A-4AAD-B67A-B8DE5893DA2F}" type="pres">
      <dgm:prSet presAssocID="{EEB9F7EA-02C0-40E7-9768-8DE3ED31CDD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uro"/>
        </a:ext>
      </dgm:extLst>
    </dgm:pt>
    <dgm:pt modelId="{2BC5C187-BBFC-495B-BC8E-B92907934F0B}" type="pres">
      <dgm:prSet presAssocID="{EEB9F7EA-02C0-40E7-9768-8DE3ED31CDD3}" presName="spaceRect" presStyleCnt="0"/>
      <dgm:spPr/>
    </dgm:pt>
    <dgm:pt modelId="{8338FA8A-E5E8-4BFC-BA6F-6C6880F36C4C}" type="pres">
      <dgm:prSet presAssocID="{EEB9F7EA-02C0-40E7-9768-8DE3ED31CDD3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CA5BED33-84AB-47C3-9BE3-1994B6A16BA5}" type="presOf" srcId="{05DF5FC6-1AC4-44E3-B9AB-EC02E3DB6854}" destId="{B44A2F81-DD18-4F8E-8810-9C92AC9BE52A}" srcOrd="0" destOrd="0" presId="urn:microsoft.com/office/officeart/2018/5/layout/IconCircleLabelList"/>
    <dgm:cxn modelId="{5EBDAF4A-8309-4FE8-9E86-9D7922115842}" srcId="{E77C9B90-1B16-459D-9651-BB94FCB1A0A2}" destId="{05DF5FC6-1AC4-44E3-B9AB-EC02E3DB6854}" srcOrd="0" destOrd="0" parTransId="{1E3F0932-1E7C-433C-8534-9156E8FEA406}" sibTransId="{FC51F0CF-119B-4368-932A-52D6D89887D9}"/>
    <dgm:cxn modelId="{296F27C6-63AE-43C9-96A1-C27A190628E5}" type="presOf" srcId="{EEB9F7EA-02C0-40E7-9768-8DE3ED31CDD3}" destId="{8338FA8A-E5E8-4BFC-BA6F-6C6880F36C4C}" srcOrd="0" destOrd="0" presId="urn:microsoft.com/office/officeart/2018/5/layout/IconCircleLabelList"/>
    <dgm:cxn modelId="{79DA62CA-E0B7-4C6E-89F4-AD0C73D4C01D}" srcId="{E77C9B90-1B16-459D-9651-BB94FCB1A0A2}" destId="{EEB9F7EA-02C0-40E7-9768-8DE3ED31CDD3}" srcOrd="1" destOrd="0" parTransId="{D94A186B-F1E2-499B-BE43-8973576AB678}" sibTransId="{7FCA1FD1-BB75-4340-BFBE-3C664A1B8351}"/>
    <dgm:cxn modelId="{3E87CECA-C709-45D7-8EFD-DE4B118EF5B3}" type="presOf" srcId="{E77C9B90-1B16-459D-9651-BB94FCB1A0A2}" destId="{6DAFB0D3-A976-4616-961E-D5D9E516F70B}" srcOrd="0" destOrd="0" presId="urn:microsoft.com/office/officeart/2018/5/layout/IconCircleLabelList"/>
    <dgm:cxn modelId="{B12CCEEA-B4E6-4A47-9BB5-F59564D355C9}" type="presParOf" srcId="{6DAFB0D3-A976-4616-961E-D5D9E516F70B}" destId="{B2AEF4FB-F9CA-4CD1-A408-D80FDB40D998}" srcOrd="0" destOrd="0" presId="urn:microsoft.com/office/officeart/2018/5/layout/IconCircleLabelList"/>
    <dgm:cxn modelId="{20ADE2B9-38AD-45E6-A702-A9CDF0F2DAFB}" type="presParOf" srcId="{B2AEF4FB-F9CA-4CD1-A408-D80FDB40D998}" destId="{9B37CCB0-948D-4BB9-A93F-7DBF466FE757}" srcOrd="0" destOrd="0" presId="urn:microsoft.com/office/officeart/2018/5/layout/IconCircleLabelList"/>
    <dgm:cxn modelId="{55F1ACFC-0187-41E8-B6FB-92FBC853FADD}" type="presParOf" srcId="{B2AEF4FB-F9CA-4CD1-A408-D80FDB40D998}" destId="{1CDA8579-8BE9-4F49-8C09-56F96AED1900}" srcOrd="1" destOrd="0" presId="urn:microsoft.com/office/officeart/2018/5/layout/IconCircleLabelList"/>
    <dgm:cxn modelId="{8A37C643-6B83-4C4F-89C9-86B4C6D63306}" type="presParOf" srcId="{B2AEF4FB-F9CA-4CD1-A408-D80FDB40D998}" destId="{DBED3BBA-4A9A-473E-83D1-E5A8D5896FB4}" srcOrd="2" destOrd="0" presId="urn:microsoft.com/office/officeart/2018/5/layout/IconCircleLabelList"/>
    <dgm:cxn modelId="{B32B812F-FD2A-4417-9B45-0F9C29A9AFAD}" type="presParOf" srcId="{B2AEF4FB-F9CA-4CD1-A408-D80FDB40D998}" destId="{B44A2F81-DD18-4F8E-8810-9C92AC9BE52A}" srcOrd="3" destOrd="0" presId="urn:microsoft.com/office/officeart/2018/5/layout/IconCircleLabelList"/>
    <dgm:cxn modelId="{646B536F-9825-40FE-96D0-C171D8E87AFD}" type="presParOf" srcId="{6DAFB0D3-A976-4616-961E-D5D9E516F70B}" destId="{13F8F7E9-AD94-4974-89A0-7BFFF830F136}" srcOrd="1" destOrd="0" presId="urn:microsoft.com/office/officeart/2018/5/layout/IconCircleLabelList"/>
    <dgm:cxn modelId="{E0748396-F5D3-4374-995F-FA0450769144}" type="presParOf" srcId="{6DAFB0D3-A976-4616-961E-D5D9E516F70B}" destId="{A7F9C678-F0B1-4249-8716-E7A39049174A}" srcOrd="2" destOrd="0" presId="urn:microsoft.com/office/officeart/2018/5/layout/IconCircleLabelList"/>
    <dgm:cxn modelId="{274A68B7-460F-4A1A-BBB5-6277513BD924}" type="presParOf" srcId="{A7F9C678-F0B1-4249-8716-E7A39049174A}" destId="{984A1FA8-C96B-4F72-BECF-25103098E92D}" srcOrd="0" destOrd="0" presId="urn:microsoft.com/office/officeart/2018/5/layout/IconCircleLabelList"/>
    <dgm:cxn modelId="{8F8ECECF-C97A-4348-9245-959AC2636608}" type="presParOf" srcId="{A7F9C678-F0B1-4249-8716-E7A39049174A}" destId="{AF7B0DDA-338A-4AAD-B67A-B8DE5893DA2F}" srcOrd="1" destOrd="0" presId="urn:microsoft.com/office/officeart/2018/5/layout/IconCircleLabelList"/>
    <dgm:cxn modelId="{1B607E65-D43D-4425-A7B7-4A3D4755C51A}" type="presParOf" srcId="{A7F9C678-F0B1-4249-8716-E7A39049174A}" destId="{2BC5C187-BBFC-495B-BC8E-B92907934F0B}" srcOrd="2" destOrd="0" presId="urn:microsoft.com/office/officeart/2018/5/layout/IconCircleLabelList"/>
    <dgm:cxn modelId="{36A3A56C-D877-4FC6-99AA-0551E7AF8ADD}" type="presParOf" srcId="{A7F9C678-F0B1-4249-8716-E7A39049174A}" destId="{8338FA8A-E5E8-4BFC-BA6F-6C6880F36C4C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37CCB0-948D-4BB9-A93F-7DBF466FE757}">
      <dsp:nvSpPr>
        <dsp:cNvPr id="0" name=""/>
        <dsp:cNvSpPr/>
      </dsp:nvSpPr>
      <dsp:spPr>
        <a:xfrm>
          <a:off x="2162250" y="656"/>
          <a:ext cx="1647000" cy="1647000"/>
        </a:xfrm>
        <a:prstGeom prst="ellipse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DA8579-8BE9-4F49-8C09-56F96AED1900}">
      <dsp:nvSpPr>
        <dsp:cNvPr id="0" name=""/>
        <dsp:cNvSpPr/>
      </dsp:nvSpPr>
      <dsp:spPr>
        <a:xfrm>
          <a:off x="2513250" y="351656"/>
          <a:ext cx="945000" cy="945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4A2F81-DD18-4F8E-8810-9C92AC9BE52A}">
      <dsp:nvSpPr>
        <dsp:cNvPr id="0" name=""/>
        <dsp:cNvSpPr/>
      </dsp:nvSpPr>
      <dsp:spPr>
        <a:xfrm>
          <a:off x="1635750" y="2160656"/>
          <a:ext cx="27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100" b="1" kern="1200"/>
            <a:t>Subscription Model</a:t>
          </a:r>
          <a:r>
            <a:rPr lang="it-IT" sz="1100" kern="1200"/>
            <a:t> – Banks </a:t>
          </a:r>
          <a:r>
            <a:rPr lang="it-IT" sz="1100" b="1" kern="1200"/>
            <a:t>affiliated with SIX Financial Information</a:t>
          </a:r>
          <a:r>
            <a:rPr lang="it-IT" sz="1100" kern="1200"/>
            <a:t> subscribe to Amadeus on a </a:t>
          </a:r>
          <a:r>
            <a:rPr lang="it-IT" sz="1100" b="1" kern="1200"/>
            <a:t>monthly or annual</a:t>
          </a:r>
          <a:r>
            <a:rPr lang="it-IT" sz="1100" kern="1200"/>
            <a:t> basis.</a:t>
          </a:r>
          <a:endParaRPr lang="en-US" sz="1100" kern="1200"/>
        </a:p>
      </dsp:txBody>
      <dsp:txXfrm>
        <a:off x="1635750" y="2160656"/>
        <a:ext cx="2700000" cy="720000"/>
      </dsp:txXfrm>
    </dsp:sp>
    <dsp:sp modelId="{984A1FA8-C96B-4F72-BECF-25103098E92D}">
      <dsp:nvSpPr>
        <dsp:cNvPr id="0" name=""/>
        <dsp:cNvSpPr/>
      </dsp:nvSpPr>
      <dsp:spPr>
        <a:xfrm>
          <a:off x="5334750" y="656"/>
          <a:ext cx="1647000" cy="1647000"/>
        </a:xfrm>
        <a:prstGeom prst="ellipse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7B0DDA-338A-4AAD-B67A-B8DE5893DA2F}">
      <dsp:nvSpPr>
        <dsp:cNvPr id="0" name=""/>
        <dsp:cNvSpPr/>
      </dsp:nvSpPr>
      <dsp:spPr>
        <a:xfrm>
          <a:off x="5685750" y="351656"/>
          <a:ext cx="945000" cy="945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38FA8A-E5E8-4BFC-BA6F-6C6880F36C4C}">
      <dsp:nvSpPr>
        <dsp:cNvPr id="0" name=""/>
        <dsp:cNvSpPr/>
      </dsp:nvSpPr>
      <dsp:spPr>
        <a:xfrm>
          <a:off x="4808250" y="2160656"/>
          <a:ext cx="27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100" b="1" kern="1200"/>
            <a:t>Scalable Pricing Tiers</a:t>
          </a:r>
          <a:r>
            <a:rPr lang="it-IT" sz="1100" kern="1200"/>
            <a:t> – Custom pricing based on </a:t>
          </a:r>
          <a:r>
            <a:rPr lang="it-IT" sz="1100" b="1" kern="1200"/>
            <a:t>bank size, number of wealth managers, and AI usage volume</a:t>
          </a:r>
          <a:r>
            <a:rPr lang="it-IT" sz="1100" kern="1200"/>
            <a:t>.</a:t>
          </a:r>
          <a:endParaRPr lang="en-US" sz="1100" kern="1200"/>
        </a:p>
      </dsp:txBody>
      <dsp:txXfrm>
        <a:off x="4808250" y="2160656"/>
        <a:ext cx="27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sv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6A6F87-7839-EC4D-AF72-19031B4C1F1E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D594EE-46DB-B64B-8B04-3D10483C896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8551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594EE-46DB-B64B-8B04-3D10483C896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0484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B0098-A613-AD96-8AAB-82D6601C1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A1EF7F1-B1BD-32BD-E940-43CAC815FD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E1BF2FA-534B-9022-C0EA-AA02A5FDD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95B7977-543E-43B6-22C3-7143E97925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594EE-46DB-B64B-8B04-3D10483C896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5895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594EE-46DB-B64B-8B04-3D10483C8963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5561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594EE-46DB-B64B-8B04-3D10483C8963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4199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594EE-46DB-B64B-8B04-3D10483C896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1677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D3058F-E88C-345A-7B49-F8E18B1B7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B5B77D8-5DB2-D7F5-3579-1343FB1ABD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6B96BAD-AEAF-641E-DA92-3AC450CD8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F5A3A5E-E54C-1ADD-3DA5-9473D15C7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C54391A-238F-EC4C-6A4A-1F3B908CC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570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446BD1-652E-9470-99A3-22E7DF672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69344D7-0027-2E58-CCB9-5FB066BA3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5CE11C9-D3C2-394D-6977-79FCCC41E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3598164-0DA9-FFB0-8184-556EBBAA1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6A46986-14E8-B899-BE39-CA33E5F83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4057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91C9FA8-F183-56E4-02EE-871F5D555C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C3489AB-144C-BC32-B9D8-505B389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70DFCD5-FE78-2C0E-5E06-AC3A6FE83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82CE627-2BFD-8F90-7DC1-612977548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07F512-724A-1E9F-4978-A912678F3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4921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D33296-6369-833F-FF28-D3EE3EB9D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E4B5CD5-4CAC-018A-E098-FCF3B56591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3F77CDB-C990-80CA-1812-28BAFF94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4C1FF35-5F25-308D-5F74-89297AF97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E0E6BE-EA76-606B-B76B-B87A9C3F3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517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39BA57-51BF-31A1-C529-DB6AC8A98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2260C96-B157-8FA8-60E4-EC3546FC7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E9A9EC4-C3D0-3C5A-2770-C251C2175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1C45933-AFE9-6A87-E6C2-79E9C6F4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D0E2024-39E5-F51F-875F-7680B674A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5004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C6F2F6-9657-DDB6-2574-E9F4D1B55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AFBB221-BA3B-8CE8-E764-17A512351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875634-5865-B4E6-D551-8DB265454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D58BCF4-A92E-1549-6E67-D39C081F0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B2B6285-B8E3-050E-CA37-E1186E81A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1709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24D00A-AA37-034D-810E-3AF0F8D3E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2A5203-522E-C496-2543-F369DC918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50AAA01-985D-4EF4-5997-14DC97F48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95DF2C6-7BF3-F6F9-00CD-D6FD7D336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20DC26A-70FF-8B93-4309-A8AE6DE3F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7EFA996-A8CE-4CD9-024E-99A7B0066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683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7C1642-9482-0E2C-8E4C-6B458ADF7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507C0F9-9177-E9DA-FEFA-E600915F0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9C46E17-D1D3-32AC-99D4-3D5028F4C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F005214-DAAF-0BB6-F828-BAABE5436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A8D46B0-CCB7-5795-DADD-1B079231C7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2424C4C-62C8-971A-52E2-B77D5E423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32B2015-6A60-657A-B96E-015090DE2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4336BDA-70BA-BDE2-7AAE-856EE5A2D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5337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ECA924-49E3-4A38-9B76-963D58939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9EC0598-129C-B5BC-41E9-DCED5FB09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8497144-7559-10B0-9898-A423FFBC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12FF0D3-186B-5B54-80E8-DED0D29F4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3535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01EFB4A-BB4C-4E5B-442D-53F33271D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C2CF69A-66FF-6131-E7EC-0FB9CB9C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D4E8711-CAF3-4C3C-CA53-3B0480F94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1220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31ADD5-D266-5631-FE52-1CA288EB1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C5AF92-FF16-CDA8-0CB4-4BBD2C553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D6D7434-659F-34D2-12DE-E4075C537E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A2354FA-632C-E44B-B439-A80914C32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F1AECFE-87B2-58A0-B56F-0B3F330A3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E266EBC-D20D-F182-7932-65F4A0FD5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42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7E9B97-90E2-7E60-8EA8-93F718872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CAC2C8E-FFEE-443C-0004-CE9F7CD1C3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D45DD67-2A96-7746-06FE-BBB7B6CF0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4D002CA-650C-A954-4278-22239C449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D76F04D-D9FB-A27B-F3C7-3B19A2224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AF6D974-BFDD-B54D-5DFE-0B6C85612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6147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C6E7D50-EBFB-452B-4BD4-A124E04FD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9F69988-92E6-D708-F91C-83C1F6EE7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881343A-FE3F-AAC8-AB60-A65D4F39DC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DB802A-6C19-F24F-97A3-0CFDA089A8A7}" type="datetimeFigureOut">
              <a:rPr lang="it-IT" smtClean="0"/>
              <a:t>21/03/25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B5612FC-03BD-4DBD-F767-0E7D1AD820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A4D87A8-477A-2681-3561-25BBC0469F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7379AC-3027-AB4D-A1DE-9F0EBC2F70E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5739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2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6.wdp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8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2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D435C36D-AB30-C30E-F380-90B05F9035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9018" b="8261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E8A4B83D-17E9-6AF3-7DA6-A596ACEA4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54234"/>
            <a:ext cx="9144000" cy="936780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rgbClr val="FFFFFF"/>
                </a:solidFill>
                <a:latin typeface="Gotham Black" pitchFamily="2" charset="77"/>
              </a:rPr>
              <a:t>Amadeus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396868-C41B-6494-8802-61DAF3A60D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91014"/>
            <a:ext cx="9144000" cy="1098395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rgbClr val="FFFFFF"/>
                </a:solidFill>
                <a:latin typeface=""/>
                <a:cs typeface="Al Bayan Plain" pitchFamily="2" charset="-78"/>
              </a:rPr>
              <a:t>Next </a:t>
            </a:r>
            <a:r>
              <a:rPr lang="it-IT" dirty="0" err="1">
                <a:solidFill>
                  <a:srgbClr val="FFFFFF"/>
                </a:solidFill>
                <a:latin typeface=""/>
                <a:cs typeface="Al Bayan Plain" pitchFamily="2" charset="-78"/>
              </a:rPr>
              <a:t>gen</a:t>
            </a:r>
            <a:r>
              <a:rPr lang="it-IT" dirty="0">
                <a:solidFill>
                  <a:srgbClr val="FFFFFF"/>
                </a:solidFill>
                <a:latin typeface=""/>
                <a:cs typeface="Al Bayan Plain" pitchFamily="2" charset="-78"/>
              </a:rPr>
              <a:t> AI </a:t>
            </a:r>
            <a:r>
              <a:rPr lang="it-IT" dirty="0" err="1">
                <a:solidFill>
                  <a:srgbClr val="FFFFFF"/>
                </a:solidFill>
                <a:latin typeface=""/>
                <a:cs typeface="Al Bayan Plain" pitchFamily="2" charset="-78"/>
              </a:rPr>
              <a:t>assistant</a:t>
            </a:r>
            <a:r>
              <a:rPr lang="it-IT" dirty="0">
                <a:solidFill>
                  <a:srgbClr val="FFFFFF"/>
                </a:solidFill>
                <a:latin typeface=""/>
                <a:cs typeface="Al Bayan Plain" pitchFamily="2" charset="-78"/>
              </a:rPr>
              <a:t> support</a:t>
            </a:r>
          </a:p>
        </p:txBody>
      </p:sp>
    </p:spTree>
    <p:extLst>
      <p:ext uri="{BB962C8B-B14F-4D97-AF65-F5344CB8AC3E}">
        <p14:creationId xmlns:p14="http://schemas.microsoft.com/office/powerpoint/2010/main" val="33062714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E2BB5-0F27-4ED1-C603-77BDB70DA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904743F-7457-0610-B495-17C6CC2DF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E21457D5-CE78-E0EA-B17B-79C0EA54FF1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9018" b="8261"/>
          <a:stretch/>
        </p:blipFill>
        <p:spPr>
          <a:xfrm>
            <a:off x="20" y="14289"/>
            <a:ext cx="12191980" cy="685799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F0D01280-6B16-94AB-1F4F-6EAD2096E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542" y="2670407"/>
            <a:ext cx="4319587" cy="2324023"/>
          </a:xfrm>
        </p:spPr>
        <p:txBody>
          <a:bodyPr>
            <a:normAutofit/>
          </a:bodyPr>
          <a:lstStyle/>
          <a:p>
            <a:pPr algn="l"/>
            <a:r>
              <a:rPr lang="it-IT" sz="2200" dirty="0"/>
              <a:t>Amadeus tracks </a:t>
            </a:r>
            <a:r>
              <a:rPr lang="it-IT" sz="2200" b="1" dirty="0"/>
              <a:t>tax area, </a:t>
            </a:r>
            <a:r>
              <a:rPr lang="it-IT" sz="2200" b="1" dirty="0" err="1"/>
              <a:t>taxable</a:t>
            </a:r>
            <a:r>
              <a:rPr lang="it-IT" sz="2200" b="1" dirty="0"/>
              <a:t> </a:t>
            </a:r>
            <a:r>
              <a:rPr lang="it-IT" sz="2200" b="1" dirty="0" err="1"/>
              <a:t>income</a:t>
            </a:r>
            <a:r>
              <a:rPr lang="it-IT" sz="2200" b="1" dirty="0"/>
              <a:t>, portfolio </a:t>
            </a:r>
            <a:r>
              <a:rPr lang="it-IT" sz="2200" b="1" dirty="0" err="1"/>
              <a:t>composition</a:t>
            </a:r>
            <a:r>
              <a:rPr lang="it-IT" sz="2200" b="1" dirty="0"/>
              <a:t>, and trends</a:t>
            </a:r>
            <a:r>
              <a:rPr lang="it-IT" sz="2200" dirty="0"/>
              <a:t>, </a:t>
            </a:r>
            <a:r>
              <a:rPr lang="it-IT" sz="2200" dirty="0" err="1"/>
              <a:t>delivering</a:t>
            </a:r>
            <a:r>
              <a:rPr lang="it-IT" sz="2200" dirty="0"/>
              <a:t> </a:t>
            </a:r>
            <a:r>
              <a:rPr lang="it-IT" sz="2200" dirty="0" err="1"/>
              <a:t>tailored</a:t>
            </a:r>
            <a:r>
              <a:rPr lang="it-IT" sz="2200" dirty="0"/>
              <a:t> insights </a:t>
            </a:r>
            <a:r>
              <a:rPr lang="it-IT" sz="2200" dirty="0" err="1"/>
              <a:t>without</a:t>
            </a:r>
            <a:r>
              <a:rPr lang="it-IT" sz="2200" dirty="0"/>
              <a:t> James </a:t>
            </a:r>
            <a:r>
              <a:rPr lang="it-IT" sz="2200" dirty="0" err="1"/>
              <a:t>having</a:t>
            </a:r>
            <a:r>
              <a:rPr lang="it-IT" sz="2200" dirty="0"/>
              <a:t> to </a:t>
            </a:r>
            <a:r>
              <a:rPr lang="it-IT" sz="2200" dirty="0" err="1"/>
              <a:t>dig</a:t>
            </a:r>
            <a:r>
              <a:rPr lang="it-IT" sz="2200" dirty="0"/>
              <a:t> for </a:t>
            </a:r>
            <a:r>
              <a:rPr lang="it-IT" sz="2200" dirty="0" err="1"/>
              <a:t>them</a:t>
            </a:r>
            <a:r>
              <a:rPr lang="it-IT" sz="2200" dirty="0"/>
              <a:t>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AFB5814-FC62-B652-379B-1B54F4A16048}"/>
              </a:ext>
            </a:extLst>
          </p:cNvPr>
          <p:cNvSpPr txBox="1"/>
          <p:nvPr/>
        </p:nvSpPr>
        <p:spPr>
          <a:xfrm>
            <a:off x="14316075" y="-6286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5C36747D-3D09-C1F4-3E1B-3AD2A2463D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542" y="878954"/>
            <a:ext cx="4126484" cy="912501"/>
          </a:xfrm>
        </p:spPr>
        <p:txBody>
          <a:bodyPr>
            <a:normAutofit fontScale="9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  <a:latin typeface="Gotham Black" pitchFamily="2" charset="77"/>
              </a:rPr>
              <a:t>Amadeus</a:t>
            </a:r>
            <a:endParaRPr lang="it-IT" sz="3200" dirty="0">
              <a:solidFill>
                <a:srgbClr val="FFFFFF"/>
              </a:solidFill>
              <a:latin typeface="Gotham Black" pitchFamily="2" charset="77"/>
            </a:endParaRP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35093BE1-C15E-607F-E7F9-3FF578E120D5}"/>
              </a:ext>
            </a:extLst>
          </p:cNvPr>
          <p:cNvSpPr txBox="1">
            <a:spLocks/>
          </p:cNvSpPr>
          <p:nvPr/>
        </p:nvSpPr>
        <p:spPr>
          <a:xfrm>
            <a:off x="645542" y="1791455"/>
            <a:ext cx="4126484" cy="9125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900" b="1" dirty="0" err="1"/>
              <a:t>Knows</a:t>
            </a:r>
            <a:r>
              <a:rPr lang="it-IT" sz="2900" b="1" dirty="0"/>
              <a:t> </a:t>
            </a:r>
            <a:r>
              <a:rPr lang="it-IT" sz="2900" b="1" dirty="0" err="1"/>
              <a:t>Each</a:t>
            </a:r>
            <a:r>
              <a:rPr lang="it-IT" sz="2900" b="1" dirty="0"/>
              <a:t> </a:t>
            </a:r>
            <a:r>
              <a:rPr lang="it-IT" sz="2900" b="1" dirty="0" err="1"/>
              <a:t>Client’s</a:t>
            </a:r>
            <a:r>
              <a:rPr lang="it-IT" sz="2900" b="1" dirty="0"/>
              <a:t> Financial Information</a:t>
            </a:r>
            <a:r>
              <a:rPr lang="it-IT" sz="2900" dirty="0"/>
              <a:t> </a:t>
            </a:r>
          </a:p>
        </p:txBody>
      </p:sp>
      <p:pic>
        <p:nvPicPr>
          <p:cNvPr id="2" name="Il mio filmato 1.mp4">
            <a:hlinkClick r:id="" action="ppaction://media"/>
            <a:extLst>
              <a:ext uri="{FF2B5EF4-FFF2-40B4-BE49-F238E27FC236}">
                <a16:creationId xmlns:a16="http://schemas.microsoft.com/office/drawing/2014/main" id="{0C8F5C63-12E7-D69E-8BCA-D8F47C15A7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987" t="278" r="37839" b="30490"/>
          <a:stretch/>
        </p:blipFill>
        <p:spPr>
          <a:xfrm>
            <a:off x="5957888" y="1147839"/>
            <a:ext cx="5588570" cy="3557588"/>
          </a:xfrm>
          <a:prstGeom prst="roundRect">
            <a:avLst>
              <a:gd name="adj" fmla="val 7430"/>
            </a:avLst>
          </a:prstGeom>
        </p:spPr>
      </p:pic>
    </p:spTree>
    <p:extLst>
      <p:ext uri="{BB962C8B-B14F-4D97-AF65-F5344CB8AC3E}">
        <p14:creationId xmlns:p14="http://schemas.microsoft.com/office/powerpoint/2010/main" val="3770400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E2BB5-0F27-4ED1-C603-77BDB70DA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904743F-7457-0610-B495-17C6CC2DF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E21457D5-CE78-E0EA-B17B-79C0EA54FF1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9018" b="8261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F0D01280-6B16-94AB-1F4F-6EAD2096E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542" y="2670407"/>
            <a:ext cx="4319587" cy="2324023"/>
          </a:xfrm>
        </p:spPr>
        <p:txBody>
          <a:bodyPr>
            <a:normAutofit/>
          </a:bodyPr>
          <a:lstStyle/>
          <a:p>
            <a:pPr algn="l"/>
            <a:r>
              <a:rPr lang="it-IT" sz="2200" dirty="0" err="1"/>
              <a:t>Scraping</a:t>
            </a:r>
            <a:r>
              <a:rPr lang="it-IT" sz="2200" dirty="0"/>
              <a:t> the </a:t>
            </a:r>
            <a:r>
              <a:rPr lang="it-IT" sz="2200" dirty="0" err="1"/>
              <a:t>most</a:t>
            </a:r>
            <a:r>
              <a:rPr lang="it-IT" sz="2200" dirty="0"/>
              <a:t> </a:t>
            </a:r>
            <a:r>
              <a:rPr lang="it-IT" sz="2200" b="1" dirty="0" err="1"/>
              <a:t>reputable</a:t>
            </a:r>
            <a:r>
              <a:rPr lang="it-IT" sz="2200" b="1" dirty="0"/>
              <a:t> </a:t>
            </a:r>
            <a:r>
              <a:rPr lang="it-IT" sz="2200" b="1" dirty="0" err="1"/>
              <a:t>financial</a:t>
            </a:r>
            <a:r>
              <a:rPr lang="it-IT" sz="2200" b="1" dirty="0"/>
              <a:t> journals</a:t>
            </a:r>
            <a:r>
              <a:rPr lang="it-IT" sz="2200" dirty="0"/>
              <a:t>, Amadeus </a:t>
            </a:r>
            <a:r>
              <a:rPr lang="it-IT" sz="2200" dirty="0" err="1"/>
              <a:t>analyzes</a:t>
            </a:r>
            <a:r>
              <a:rPr lang="it-IT" sz="2200" dirty="0"/>
              <a:t> </a:t>
            </a:r>
            <a:r>
              <a:rPr lang="it-IT" sz="2200" dirty="0" err="1"/>
              <a:t>biases</a:t>
            </a:r>
            <a:r>
              <a:rPr lang="it-IT" sz="2200" dirty="0"/>
              <a:t> and </a:t>
            </a:r>
            <a:r>
              <a:rPr lang="it-IT" sz="2200" dirty="0" err="1"/>
              <a:t>presents</a:t>
            </a:r>
            <a:r>
              <a:rPr lang="it-IT" sz="2200" dirty="0"/>
              <a:t> </a:t>
            </a:r>
            <a:r>
              <a:rPr lang="it-IT" sz="2200" b="1" dirty="0" err="1"/>
              <a:t>only</a:t>
            </a:r>
            <a:r>
              <a:rPr lang="it-IT" sz="2200" b="1" dirty="0"/>
              <a:t> </a:t>
            </a:r>
            <a:r>
              <a:rPr lang="it-IT" sz="2200" b="1" dirty="0" err="1"/>
              <a:t>verified</a:t>
            </a:r>
            <a:r>
              <a:rPr lang="it-IT" sz="2200" b="1" dirty="0"/>
              <a:t> </a:t>
            </a:r>
            <a:r>
              <a:rPr lang="it-IT" sz="2200" b="1" dirty="0" err="1"/>
              <a:t>facts</a:t>
            </a:r>
            <a:r>
              <a:rPr lang="it-IT" sz="2200" dirty="0"/>
              <a:t>, </a:t>
            </a:r>
            <a:r>
              <a:rPr lang="it-IT" sz="2200" dirty="0" err="1"/>
              <a:t>removing</a:t>
            </a:r>
            <a:r>
              <a:rPr lang="it-IT" sz="2200" dirty="0"/>
              <a:t> </a:t>
            </a:r>
            <a:r>
              <a:rPr lang="it-IT" sz="2200" dirty="0" err="1"/>
              <a:t>unnecessary</a:t>
            </a:r>
            <a:r>
              <a:rPr lang="it-IT" sz="2200" dirty="0"/>
              <a:t> opinions and </a:t>
            </a:r>
            <a:r>
              <a:rPr lang="it-IT" sz="2200" dirty="0" err="1"/>
              <a:t>noise</a:t>
            </a:r>
            <a:r>
              <a:rPr lang="it-IT" sz="2200" dirty="0"/>
              <a:t>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AFB5814-FC62-B652-379B-1B54F4A16048}"/>
              </a:ext>
            </a:extLst>
          </p:cNvPr>
          <p:cNvSpPr txBox="1"/>
          <p:nvPr/>
        </p:nvSpPr>
        <p:spPr>
          <a:xfrm>
            <a:off x="14316075" y="-6286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5C36747D-3D09-C1F4-3E1B-3AD2A2463D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542" y="878954"/>
            <a:ext cx="4126484" cy="912501"/>
          </a:xfrm>
        </p:spPr>
        <p:txBody>
          <a:bodyPr>
            <a:normAutofit fontScale="9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  <a:latin typeface="Gotham Black" pitchFamily="2" charset="77"/>
              </a:rPr>
              <a:t>Amadeus</a:t>
            </a:r>
            <a:endParaRPr lang="it-IT" sz="3200" dirty="0">
              <a:solidFill>
                <a:srgbClr val="FFFFFF"/>
              </a:solidFill>
              <a:latin typeface="Gotham Black" pitchFamily="2" charset="77"/>
            </a:endParaRP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35093BE1-C15E-607F-E7F9-3FF578E120D5}"/>
              </a:ext>
            </a:extLst>
          </p:cNvPr>
          <p:cNvSpPr txBox="1">
            <a:spLocks/>
          </p:cNvSpPr>
          <p:nvPr/>
        </p:nvSpPr>
        <p:spPr>
          <a:xfrm>
            <a:off x="645542" y="1791455"/>
            <a:ext cx="4126484" cy="9125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3000" b="1" dirty="0"/>
              <a:t>Filters the News, </a:t>
            </a:r>
            <a:r>
              <a:rPr lang="it-IT" sz="3000" b="1" dirty="0" err="1"/>
              <a:t>Delivers</a:t>
            </a:r>
            <a:r>
              <a:rPr lang="it-IT" sz="3000" b="1" dirty="0"/>
              <a:t> Hard </a:t>
            </a:r>
            <a:r>
              <a:rPr lang="it-IT" sz="3000" b="1" dirty="0" err="1"/>
              <a:t>Facts</a:t>
            </a:r>
            <a:endParaRPr lang="it-IT" sz="3000" dirty="0"/>
          </a:p>
        </p:txBody>
      </p:sp>
      <p:pic>
        <p:nvPicPr>
          <p:cNvPr id="2" name="Il mio filmato 1.mp4">
            <a:hlinkClick r:id="" action="ppaction://media"/>
            <a:extLst>
              <a:ext uri="{FF2B5EF4-FFF2-40B4-BE49-F238E27FC236}">
                <a16:creationId xmlns:a16="http://schemas.microsoft.com/office/drawing/2014/main" id="{868978AD-F7E9-9EB3-1BDB-A900E974E0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29297" t="47268" r="24866" b="857"/>
          <a:stretch/>
        </p:blipFill>
        <p:spPr>
          <a:xfrm>
            <a:off x="5957888" y="1147839"/>
            <a:ext cx="5588570" cy="3557588"/>
          </a:xfrm>
          <a:prstGeom prst="roundRect">
            <a:avLst>
              <a:gd name="adj" fmla="val 7430"/>
            </a:avLst>
          </a:prstGeom>
        </p:spPr>
      </p:pic>
    </p:spTree>
    <p:extLst>
      <p:ext uri="{BB962C8B-B14F-4D97-AF65-F5344CB8AC3E}">
        <p14:creationId xmlns:p14="http://schemas.microsoft.com/office/powerpoint/2010/main" val="2426592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E2BB5-0F27-4ED1-C603-77BDB70DA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904743F-7457-0610-B495-17C6CC2DF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E21457D5-CE78-E0EA-B17B-79C0EA54FF1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9018" b="8261"/>
          <a:stretch/>
        </p:blipFill>
        <p:spPr>
          <a:xfrm>
            <a:off x="20" y="15241"/>
            <a:ext cx="12191980" cy="685799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F0D01280-6B16-94AB-1F4F-6EAD2096E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542" y="2513730"/>
            <a:ext cx="4319587" cy="2324023"/>
          </a:xfrm>
        </p:spPr>
        <p:txBody>
          <a:bodyPr>
            <a:normAutofit/>
          </a:bodyPr>
          <a:lstStyle/>
          <a:p>
            <a:pPr algn="l"/>
            <a:r>
              <a:rPr lang="it-IT" sz="2200" dirty="0" err="1"/>
              <a:t>Analyzing</a:t>
            </a:r>
            <a:r>
              <a:rPr lang="it-IT" sz="2200" dirty="0"/>
              <a:t> </a:t>
            </a:r>
            <a:r>
              <a:rPr lang="it-IT" sz="2200" dirty="0" err="1"/>
              <a:t>how</a:t>
            </a:r>
            <a:r>
              <a:rPr lang="it-IT" sz="2200" dirty="0"/>
              <a:t> clients </a:t>
            </a:r>
            <a:r>
              <a:rPr lang="it-IT" sz="2200" dirty="0" err="1"/>
              <a:t>interact</a:t>
            </a:r>
            <a:r>
              <a:rPr lang="it-IT" sz="2200" dirty="0"/>
              <a:t> with </a:t>
            </a:r>
            <a:r>
              <a:rPr lang="it-IT" sz="2200" dirty="0" err="1"/>
              <a:t>their</a:t>
            </a:r>
            <a:r>
              <a:rPr lang="it-IT" sz="2200" dirty="0"/>
              <a:t> </a:t>
            </a:r>
            <a:r>
              <a:rPr lang="it-IT" sz="2200" dirty="0" err="1"/>
              <a:t>wealth</a:t>
            </a:r>
            <a:r>
              <a:rPr lang="it-IT" sz="2200" dirty="0"/>
              <a:t> managers to </a:t>
            </a:r>
            <a:r>
              <a:rPr lang="it-IT" sz="2200" dirty="0" err="1"/>
              <a:t>deliver</a:t>
            </a:r>
            <a:r>
              <a:rPr lang="it-IT" sz="2200" dirty="0"/>
              <a:t> </a:t>
            </a:r>
            <a:r>
              <a:rPr lang="it-IT" sz="2200" dirty="0" err="1"/>
              <a:t>personalized</a:t>
            </a:r>
            <a:r>
              <a:rPr lang="it-IT" sz="2200" dirty="0"/>
              <a:t> </a:t>
            </a:r>
            <a:r>
              <a:rPr lang="it-IT" sz="2200" dirty="0" err="1"/>
              <a:t>financial</a:t>
            </a:r>
            <a:r>
              <a:rPr lang="it-IT" sz="2200" dirty="0"/>
              <a:t> </a:t>
            </a:r>
            <a:r>
              <a:rPr lang="it-IT" sz="2200" dirty="0" err="1"/>
              <a:t>guidance</a:t>
            </a:r>
            <a:r>
              <a:rPr lang="it-IT" sz="2200"/>
              <a:t>, tracking </a:t>
            </a:r>
            <a:r>
              <a:rPr lang="it-IT" sz="2200" dirty="0"/>
              <a:t>interactions, </a:t>
            </a:r>
            <a:r>
              <a:rPr lang="it-IT" sz="2200" dirty="0" err="1"/>
              <a:t>preferences</a:t>
            </a:r>
            <a:r>
              <a:rPr lang="it-IT" sz="2200" dirty="0"/>
              <a:t>, and decision-making patterns.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AFB5814-FC62-B652-379B-1B54F4A16048}"/>
              </a:ext>
            </a:extLst>
          </p:cNvPr>
          <p:cNvSpPr txBox="1"/>
          <p:nvPr/>
        </p:nvSpPr>
        <p:spPr>
          <a:xfrm>
            <a:off x="14316075" y="-6286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5C36747D-3D09-C1F4-3E1B-3AD2A2463D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542" y="878954"/>
            <a:ext cx="4126484" cy="912501"/>
          </a:xfrm>
        </p:spPr>
        <p:txBody>
          <a:bodyPr>
            <a:normAutofit fontScale="9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  <a:latin typeface="Gotham Black" pitchFamily="2" charset="77"/>
              </a:rPr>
              <a:t>Amadeus</a:t>
            </a:r>
            <a:endParaRPr lang="it-IT" sz="3200" dirty="0">
              <a:solidFill>
                <a:srgbClr val="FFFFFF"/>
              </a:solidFill>
              <a:latin typeface="Gotham Black" pitchFamily="2" charset="77"/>
            </a:endParaRP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35093BE1-C15E-607F-E7F9-3FF578E120D5}"/>
              </a:ext>
            </a:extLst>
          </p:cNvPr>
          <p:cNvSpPr txBox="1">
            <a:spLocks/>
          </p:cNvSpPr>
          <p:nvPr/>
        </p:nvSpPr>
        <p:spPr>
          <a:xfrm>
            <a:off x="645542" y="1791455"/>
            <a:ext cx="4126484" cy="4636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3000" b="1" dirty="0" err="1"/>
              <a:t>Analyzes</a:t>
            </a:r>
            <a:r>
              <a:rPr lang="it-IT" sz="3000" b="1" dirty="0"/>
              <a:t> client </a:t>
            </a:r>
            <a:r>
              <a:rPr lang="it-IT" sz="3000" b="1" dirty="0" err="1"/>
              <a:t>behavior</a:t>
            </a:r>
            <a:endParaRPr lang="it-IT" sz="3000" dirty="0"/>
          </a:p>
        </p:txBody>
      </p:sp>
      <p:pic>
        <p:nvPicPr>
          <p:cNvPr id="7" name="Immagine 6" descr="Immagine che contiene testo, software, schermata&#10;&#10;Il contenuto generato dall'IA potrebbe non essere corretto.">
            <a:extLst>
              <a:ext uri="{FF2B5EF4-FFF2-40B4-BE49-F238E27FC236}">
                <a16:creationId xmlns:a16="http://schemas.microsoft.com/office/drawing/2014/main" id="{BAD6371F-5DA2-ADE6-C975-5C75DE6D2C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4935" y="1325881"/>
            <a:ext cx="5990626" cy="3511872"/>
          </a:xfrm>
          <a:prstGeom prst="round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8772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BF9F4D-9D55-619A-256D-01CD4D759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0A597D97-203B-498B-95D3-E90DC961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F4C8FBF-C344-844D-5D58-741A8C8BE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6" b="24613"/>
          <a:stretch/>
        </p:blipFill>
        <p:spPr bwMode="auto">
          <a:xfrm>
            <a:off x="4267201" y="10"/>
            <a:ext cx="7924800" cy="338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6760A67F-04FD-4295-67A2-9016CDEF5F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17340" r="2" b="16813"/>
          <a:stretch/>
        </p:blipFill>
        <p:spPr>
          <a:xfrm>
            <a:off x="4650916" y="3474720"/>
            <a:ext cx="7555832" cy="3383280"/>
          </a:xfrm>
          <a:prstGeom prst="rect">
            <a:avLst/>
          </a:prstGeom>
        </p:spPr>
      </p:pic>
      <p:sp useBgFill="1">
        <p:nvSpPr>
          <p:cNvPr id="6153" name="Freeform: Shape 6152">
            <a:extLst>
              <a:ext uri="{FF2B5EF4-FFF2-40B4-BE49-F238E27FC236}">
                <a16:creationId xmlns:a16="http://schemas.microsoft.com/office/drawing/2014/main" id="{6A6EF10E-DF41-4BD3-8EB4-6F646531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4272" cy="6858000"/>
          </a:xfrm>
          <a:custGeom>
            <a:avLst/>
            <a:gdLst>
              <a:gd name="connsiteX0" fmla="*/ 0 w 6244272"/>
              <a:gd name="connsiteY0" fmla="*/ 0 h 6858000"/>
              <a:gd name="connsiteX1" fmla="*/ 732568 w 6244272"/>
              <a:gd name="connsiteY1" fmla="*/ 0 h 6858000"/>
              <a:gd name="connsiteX2" fmla="*/ 947849 w 6244272"/>
              <a:gd name="connsiteY2" fmla="*/ 0 h 6858000"/>
              <a:gd name="connsiteX3" fmla="*/ 1823619 w 6244272"/>
              <a:gd name="connsiteY3" fmla="*/ 0 h 6858000"/>
              <a:gd name="connsiteX4" fmla="*/ 5235673 w 6244272"/>
              <a:gd name="connsiteY4" fmla="*/ 0 h 6858000"/>
              <a:gd name="connsiteX5" fmla="*/ 4933297 w 6244272"/>
              <a:gd name="connsiteY5" fmla="*/ 110269 h 6858000"/>
              <a:gd name="connsiteX6" fmla="*/ 4976910 w 6244272"/>
              <a:gd name="connsiteY6" fmla="*/ 135168 h 6858000"/>
              <a:gd name="connsiteX7" fmla="*/ 5238580 w 6244272"/>
              <a:gd name="connsiteY7" fmla="*/ 71141 h 6858000"/>
              <a:gd name="connsiteX8" fmla="*/ 5290914 w 6244272"/>
              <a:gd name="connsiteY8" fmla="*/ 88927 h 6858000"/>
              <a:gd name="connsiteX9" fmla="*/ 5264747 w 6244272"/>
              <a:gd name="connsiteY9" fmla="*/ 163625 h 6858000"/>
              <a:gd name="connsiteX10" fmla="*/ 5151357 w 6244272"/>
              <a:gd name="connsiteY10" fmla="*/ 192082 h 6858000"/>
              <a:gd name="connsiteX11" fmla="*/ 4974002 w 6244272"/>
              <a:gd name="connsiteY11" fmla="*/ 373491 h 6858000"/>
              <a:gd name="connsiteX12" fmla="*/ 5241488 w 6244272"/>
              <a:gd name="connsiteY12" fmla="*/ 352148 h 6858000"/>
              <a:gd name="connsiteX13" fmla="*/ 5288007 w 6244272"/>
              <a:gd name="connsiteY13" fmla="*/ 394834 h 6858000"/>
              <a:gd name="connsiteX14" fmla="*/ 5305452 w 6244272"/>
              <a:gd name="connsiteY14" fmla="*/ 451747 h 6858000"/>
              <a:gd name="connsiteX15" fmla="*/ 5383953 w 6244272"/>
              <a:gd name="connsiteY15" fmla="*/ 359262 h 6858000"/>
              <a:gd name="connsiteX16" fmla="*/ 5450825 w 6244272"/>
              <a:gd name="connsiteY16" fmla="*/ 334364 h 6858000"/>
              <a:gd name="connsiteX17" fmla="*/ 5471177 w 6244272"/>
              <a:gd name="connsiteY17" fmla="*/ 416176 h 6858000"/>
              <a:gd name="connsiteX18" fmla="*/ 5410121 w 6244272"/>
              <a:gd name="connsiteY18" fmla="*/ 505101 h 6858000"/>
              <a:gd name="connsiteX19" fmla="*/ 5247303 w 6244272"/>
              <a:gd name="connsiteY19" fmla="*/ 558458 h 6858000"/>
              <a:gd name="connsiteX20" fmla="*/ 5421750 w 6244272"/>
              <a:gd name="connsiteY20" fmla="*/ 558458 h 6858000"/>
              <a:gd name="connsiteX21" fmla="*/ 5622364 w 6244272"/>
              <a:gd name="connsiteY21" fmla="*/ 522887 h 6858000"/>
              <a:gd name="connsiteX22" fmla="*/ 5834608 w 6244272"/>
              <a:gd name="connsiteY22" fmla="*/ 533558 h 6858000"/>
              <a:gd name="connsiteX23" fmla="*/ 6035223 w 6244272"/>
              <a:gd name="connsiteY23" fmla="*/ 462417 h 6858000"/>
              <a:gd name="connsiteX24" fmla="*/ 6238745 w 6244272"/>
              <a:gd name="connsiteY24" fmla="*/ 465975 h 6858000"/>
              <a:gd name="connsiteX25" fmla="*/ 5337434 w 6244272"/>
              <a:gd name="connsiteY25" fmla="*/ 910606 h 6858000"/>
              <a:gd name="connsiteX26" fmla="*/ 5381046 w 6244272"/>
              <a:gd name="connsiteY26" fmla="*/ 921277 h 6858000"/>
              <a:gd name="connsiteX27" fmla="*/ 5439195 w 6244272"/>
              <a:gd name="connsiteY27" fmla="*/ 949734 h 6858000"/>
              <a:gd name="connsiteX28" fmla="*/ 5395583 w 6244272"/>
              <a:gd name="connsiteY28" fmla="*/ 1006647 h 6858000"/>
              <a:gd name="connsiteX29" fmla="*/ 5160079 w 6244272"/>
              <a:gd name="connsiteY29" fmla="*/ 1113358 h 6858000"/>
              <a:gd name="connsiteX30" fmla="*/ 5101930 w 6244272"/>
              <a:gd name="connsiteY30" fmla="*/ 1220069 h 6858000"/>
              <a:gd name="connsiteX31" fmla="*/ 5174617 w 6244272"/>
              <a:gd name="connsiteY31" fmla="*/ 1209399 h 6858000"/>
              <a:gd name="connsiteX32" fmla="*/ 5238580 w 6244272"/>
              <a:gd name="connsiteY32" fmla="*/ 1230741 h 6858000"/>
              <a:gd name="connsiteX33" fmla="*/ 5212414 w 6244272"/>
              <a:gd name="connsiteY33" fmla="*/ 1365909 h 6858000"/>
              <a:gd name="connsiteX34" fmla="*/ 4878056 w 6244272"/>
              <a:gd name="connsiteY34" fmla="*/ 1540204 h 6858000"/>
              <a:gd name="connsiteX35" fmla="*/ 4848982 w 6244272"/>
              <a:gd name="connsiteY35" fmla="*/ 1597117 h 6858000"/>
              <a:gd name="connsiteX36" fmla="*/ 4889686 w 6244272"/>
              <a:gd name="connsiteY36" fmla="*/ 1636245 h 6858000"/>
              <a:gd name="connsiteX37" fmla="*/ 4997261 w 6244272"/>
              <a:gd name="connsiteY37" fmla="*/ 1657587 h 6858000"/>
              <a:gd name="connsiteX38" fmla="*/ 4846074 w 6244272"/>
              <a:gd name="connsiteY38" fmla="*/ 1849668 h 6858000"/>
              <a:gd name="connsiteX39" fmla="*/ 4790832 w 6244272"/>
              <a:gd name="connsiteY39" fmla="*/ 1903025 h 6858000"/>
              <a:gd name="connsiteX40" fmla="*/ 4694886 w 6244272"/>
              <a:gd name="connsiteY40" fmla="*/ 1984836 h 6858000"/>
              <a:gd name="connsiteX41" fmla="*/ 4694886 w 6244272"/>
              <a:gd name="connsiteY41" fmla="*/ 2013292 h 6858000"/>
              <a:gd name="connsiteX42" fmla="*/ 4822814 w 6244272"/>
              <a:gd name="connsiteY42" fmla="*/ 2102219 h 6858000"/>
              <a:gd name="connsiteX43" fmla="*/ 5055411 w 6244272"/>
              <a:gd name="connsiteY43" fmla="*/ 2077320 h 6858000"/>
              <a:gd name="connsiteX44" fmla="*/ 4712331 w 6244272"/>
              <a:gd name="connsiteY44" fmla="*/ 2208931 h 6858000"/>
              <a:gd name="connsiteX45" fmla="*/ 5822979 w 6244272"/>
              <a:gd name="connsiteY45" fmla="*/ 1892353 h 6858000"/>
              <a:gd name="connsiteX46" fmla="*/ 5753200 w 6244272"/>
              <a:gd name="connsiteY46" fmla="*/ 1974165 h 6858000"/>
              <a:gd name="connsiteX47" fmla="*/ 5363601 w 6244272"/>
              <a:gd name="connsiteY47" fmla="*/ 2191146 h 6858000"/>
              <a:gd name="connsiteX48" fmla="*/ 5253118 w 6244272"/>
              <a:gd name="connsiteY48" fmla="*/ 2326314 h 6858000"/>
              <a:gd name="connsiteX49" fmla="*/ 5136819 w 6244272"/>
              <a:gd name="connsiteY49" fmla="*/ 2401012 h 6858000"/>
              <a:gd name="connsiteX50" fmla="*/ 4974002 w 6244272"/>
              <a:gd name="connsiteY50" fmla="*/ 2401012 h 6858000"/>
              <a:gd name="connsiteX51" fmla="*/ 4857704 w 6244272"/>
              <a:gd name="connsiteY51" fmla="*/ 2518395 h 6858000"/>
              <a:gd name="connsiteX52" fmla="*/ 4976910 w 6244272"/>
              <a:gd name="connsiteY52" fmla="*/ 2543294 h 6858000"/>
              <a:gd name="connsiteX53" fmla="*/ 5116467 w 6244272"/>
              <a:gd name="connsiteY53" fmla="*/ 2525509 h 6858000"/>
              <a:gd name="connsiteX54" fmla="*/ 5273470 w 6244272"/>
              <a:gd name="connsiteY54" fmla="*/ 2564636 h 6858000"/>
              <a:gd name="connsiteX55" fmla="*/ 5418843 w 6244272"/>
              <a:gd name="connsiteY55" fmla="*/ 2532623 h 6858000"/>
              <a:gd name="connsiteX56" fmla="*/ 5593290 w 6244272"/>
              <a:gd name="connsiteY56" fmla="*/ 2553965 h 6858000"/>
              <a:gd name="connsiteX57" fmla="*/ 5648532 w 6244272"/>
              <a:gd name="connsiteY57" fmla="*/ 2692689 h 6858000"/>
              <a:gd name="connsiteX58" fmla="*/ 5665976 w 6244272"/>
              <a:gd name="connsiteY58" fmla="*/ 2703362 h 6858000"/>
              <a:gd name="connsiteX59" fmla="*/ 5988704 w 6244272"/>
              <a:gd name="connsiteY59" fmla="*/ 2923898 h 6858000"/>
              <a:gd name="connsiteX60" fmla="*/ 6078835 w 6244272"/>
              <a:gd name="connsiteY60" fmla="*/ 2941684 h 6858000"/>
              <a:gd name="connsiteX61" fmla="*/ 5546771 w 6244272"/>
              <a:gd name="connsiteY61" fmla="*/ 3329402 h 6858000"/>
              <a:gd name="connsiteX62" fmla="*/ 5904388 w 6244272"/>
              <a:gd name="connsiteY62" fmla="*/ 3229805 h 6858000"/>
              <a:gd name="connsiteX63" fmla="*/ 5953814 w 6244272"/>
              <a:gd name="connsiteY63" fmla="*/ 3393429 h 6858000"/>
              <a:gd name="connsiteX64" fmla="*/ 5785182 w 6244272"/>
              <a:gd name="connsiteY64" fmla="*/ 3539269 h 6858000"/>
              <a:gd name="connsiteX65" fmla="*/ 5724125 w 6244272"/>
              <a:gd name="connsiteY65" fmla="*/ 3827390 h 6858000"/>
              <a:gd name="connsiteX66" fmla="*/ 5753200 w 6244272"/>
              <a:gd name="connsiteY66" fmla="*/ 4090612 h 6858000"/>
              <a:gd name="connsiteX67" fmla="*/ 5825886 w 6244272"/>
              <a:gd name="connsiteY67" fmla="*/ 4172424 h 6858000"/>
              <a:gd name="connsiteX68" fmla="*/ 5930554 w 6244272"/>
              <a:gd name="connsiteY68" fmla="*/ 4321821 h 6858000"/>
              <a:gd name="connsiteX69" fmla="*/ 5994519 w 6244272"/>
              <a:gd name="connsiteY69" fmla="*/ 4414305 h 6858000"/>
              <a:gd name="connsiteX70" fmla="*/ 6218393 w 6244272"/>
              <a:gd name="connsiteY70" fmla="*/ 4378734 h 6858000"/>
              <a:gd name="connsiteX71" fmla="*/ 5918925 w 6244272"/>
              <a:gd name="connsiteY71" fmla="*/ 4613499 h 6858000"/>
              <a:gd name="connsiteX72" fmla="*/ 6160243 w 6244272"/>
              <a:gd name="connsiteY72" fmla="*/ 4585042 h 6858000"/>
              <a:gd name="connsiteX73" fmla="*/ 6238745 w 6244272"/>
              <a:gd name="connsiteY73" fmla="*/ 4602828 h 6858000"/>
              <a:gd name="connsiteX74" fmla="*/ 6195133 w 6244272"/>
              <a:gd name="connsiteY74" fmla="*/ 4677526 h 6858000"/>
              <a:gd name="connsiteX75" fmla="*/ 6017778 w 6244272"/>
              <a:gd name="connsiteY75" fmla="*/ 4805580 h 6858000"/>
              <a:gd name="connsiteX76" fmla="*/ 5651439 w 6244272"/>
              <a:gd name="connsiteY76" fmla="*/ 5154171 h 6858000"/>
              <a:gd name="connsiteX77" fmla="*/ 6006149 w 6244272"/>
              <a:gd name="connsiteY77" fmla="*/ 4994104 h 6858000"/>
              <a:gd name="connsiteX78" fmla="*/ 5633994 w 6244272"/>
              <a:gd name="connsiteY78" fmla="*/ 5353367 h 6858000"/>
              <a:gd name="connsiteX79" fmla="*/ 5552586 w 6244272"/>
              <a:gd name="connsiteY79" fmla="*/ 5474306 h 6858000"/>
              <a:gd name="connsiteX80" fmla="*/ 5383953 w 6244272"/>
              <a:gd name="connsiteY80" fmla="*/ 5769542 h 6858000"/>
              <a:gd name="connsiteX81" fmla="*/ 5392675 w 6244272"/>
              <a:gd name="connsiteY81" fmla="*/ 5801555 h 6858000"/>
              <a:gd name="connsiteX82" fmla="*/ 5584568 w 6244272"/>
              <a:gd name="connsiteY82" fmla="*/ 5755314 h 6858000"/>
              <a:gd name="connsiteX83" fmla="*/ 5334526 w 6244272"/>
              <a:gd name="connsiteY83" fmla="*/ 6004307 h 6858000"/>
              <a:gd name="connsiteX84" fmla="*/ 5075763 w 6244272"/>
              <a:gd name="connsiteY84" fmla="*/ 6196388 h 6858000"/>
              <a:gd name="connsiteX85" fmla="*/ 5258933 w 6244272"/>
              <a:gd name="connsiteY85" fmla="*/ 6167932 h 6858000"/>
              <a:gd name="connsiteX86" fmla="*/ 5511881 w 6244272"/>
              <a:gd name="connsiteY86" fmla="*/ 6057663 h 6858000"/>
              <a:gd name="connsiteX87" fmla="*/ 5599105 w 6244272"/>
              <a:gd name="connsiteY87" fmla="*/ 6100347 h 6858000"/>
              <a:gd name="connsiteX88" fmla="*/ 5360693 w 6244272"/>
              <a:gd name="connsiteY88" fmla="*/ 6281757 h 6858000"/>
              <a:gd name="connsiteX89" fmla="*/ 5224043 w 6244272"/>
              <a:gd name="connsiteY89" fmla="*/ 6367127 h 6858000"/>
              <a:gd name="connsiteX90" fmla="*/ 5168801 w 6244272"/>
              <a:gd name="connsiteY90" fmla="*/ 6431153 h 6858000"/>
              <a:gd name="connsiteX91" fmla="*/ 5011799 w 6244272"/>
              <a:gd name="connsiteY91" fmla="*/ 6658805 h 6858000"/>
              <a:gd name="connsiteX92" fmla="*/ 4651275 w 6244272"/>
              <a:gd name="connsiteY92" fmla="*/ 6858000 h 6858000"/>
              <a:gd name="connsiteX93" fmla="*/ 1823619 w 6244272"/>
              <a:gd name="connsiteY93" fmla="*/ 6858000 h 6858000"/>
              <a:gd name="connsiteX94" fmla="*/ 947849 w 6244272"/>
              <a:gd name="connsiteY94" fmla="*/ 6858000 h 6858000"/>
              <a:gd name="connsiteX95" fmla="*/ 732568 w 6244272"/>
              <a:gd name="connsiteY95" fmla="*/ 6858000 h 6858000"/>
              <a:gd name="connsiteX96" fmla="*/ 0 w 6244272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6244272" h="6858000">
                <a:moveTo>
                  <a:pt x="0" y="0"/>
                </a:moveTo>
                <a:lnTo>
                  <a:pt x="732568" y="0"/>
                </a:lnTo>
                <a:lnTo>
                  <a:pt x="947849" y="0"/>
                </a:lnTo>
                <a:lnTo>
                  <a:pt x="1823619" y="0"/>
                </a:lnTo>
                <a:lnTo>
                  <a:pt x="5235673" y="0"/>
                </a:lnTo>
                <a:cubicBezTo>
                  <a:pt x="5133912" y="35571"/>
                  <a:pt x="5035058" y="78255"/>
                  <a:pt x="4933297" y="110269"/>
                </a:cubicBezTo>
                <a:cubicBezTo>
                  <a:pt x="4947835" y="145839"/>
                  <a:pt x="4962372" y="138725"/>
                  <a:pt x="4976910" y="135168"/>
                </a:cubicBezTo>
                <a:cubicBezTo>
                  <a:pt x="5064133" y="120941"/>
                  <a:pt x="5154264" y="110269"/>
                  <a:pt x="5238580" y="71141"/>
                </a:cubicBezTo>
                <a:cubicBezTo>
                  <a:pt x="5258933" y="64027"/>
                  <a:pt x="5282192" y="64027"/>
                  <a:pt x="5290914" y="88927"/>
                </a:cubicBezTo>
                <a:cubicBezTo>
                  <a:pt x="5305452" y="124497"/>
                  <a:pt x="5285100" y="145839"/>
                  <a:pt x="5264747" y="163625"/>
                </a:cubicBezTo>
                <a:cubicBezTo>
                  <a:pt x="5229858" y="195638"/>
                  <a:pt x="5189154" y="188525"/>
                  <a:pt x="5151357" y="192082"/>
                </a:cubicBezTo>
                <a:cubicBezTo>
                  <a:pt x="5046689" y="209867"/>
                  <a:pt x="4997261" y="259665"/>
                  <a:pt x="4974002" y="373491"/>
                </a:cubicBezTo>
                <a:cubicBezTo>
                  <a:pt x="5064133" y="327250"/>
                  <a:pt x="5154264" y="384162"/>
                  <a:pt x="5241488" y="352148"/>
                </a:cubicBezTo>
                <a:cubicBezTo>
                  <a:pt x="5264747" y="345034"/>
                  <a:pt x="5299637" y="355706"/>
                  <a:pt x="5288007" y="394834"/>
                </a:cubicBezTo>
                <a:cubicBezTo>
                  <a:pt x="5276378" y="430405"/>
                  <a:pt x="5238580" y="458860"/>
                  <a:pt x="5305452" y="451747"/>
                </a:cubicBezTo>
                <a:cubicBezTo>
                  <a:pt x="5354879" y="448189"/>
                  <a:pt x="5369416" y="405504"/>
                  <a:pt x="5383953" y="359262"/>
                </a:cubicBezTo>
                <a:cubicBezTo>
                  <a:pt x="5395583" y="334364"/>
                  <a:pt x="5427565" y="320135"/>
                  <a:pt x="5450825" y="334364"/>
                </a:cubicBezTo>
                <a:cubicBezTo>
                  <a:pt x="5479899" y="348592"/>
                  <a:pt x="5471177" y="387720"/>
                  <a:pt x="5471177" y="416176"/>
                </a:cubicBezTo>
                <a:cubicBezTo>
                  <a:pt x="5474085" y="469532"/>
                  <a:pt x="5450825" y="494431"/>
                  <a:pt x="5410121" y="505101"/>
                </a:cubicBezTo>
                <a:cubicBezTo>
                  <a:pt x="5360693" y="519330"/>
                  <a:pt x="5311267" y="537116"/>
                  <a:pt x="5247303" y="558458"/>
                </a:cubicBezTo>
                <a:cubicBezTo>
                  <a:pt x="5317082" y="594028"/>
                  <a:pt x="5369416" y="586915"/>
                  <a:pt x="5421750" y="558458"/>
                </a:cubicBezTo>
                <a:cubicBezTo>
                  <a:pt x="5485714" y="526444"/>
                  <a:pt x="5570030" y="483759"/>
                  <a:pt x="5622364" y="522887"/>
                </a:cubicBezTo>
                <a:cubicBezTo>
                  <a:pt x="5700865" y="579800"/>
                  <a:pt x="5764829" y="544229"/>
                  <a:pt x="5834608" y="533558"/>
                </a:cubicBezTo>
                <a:cubicBezTo>
                  <a:pt x="5979982" y="512216"/>
                  <a:pt x="5889850" y="480203"/>
                  <a:pt x="6035223" y="462417"/>
                </a:cubicBezTo>
                <a:cubicBezTo>
                  <a:pt x="6093372" y="455303"/>
                  <a:pt x="6154429" y="426847"/>
                  <a:pt x="6238745" y="465975"/>
                </a:cubicBezTo>
                <a:cubicBezTo>
                  <a:pt x="5857868" y="672284"/>
                  <a:pt x="5677606" y="658055"/>
                  <a:pt x="5337434" y="910606"/>
                </a:cubicBezTo>
                <a:cubicBezTo>
                  <a:pt x="5351971" y="935506"/>
                  <a:pt x="5366508" y="924835"/>
                  <a:pt x="5381046" y="921277"/>
                </a:cubicBezTo>
                <a:cubicBezTo>
                  <a:pt x="5404305" y="917720"/>
                  <a:pt x="5433380" y="903491"/>
                  <a:pt x="5439195" y="949734"/>
                </a:cubicBezTo>
                <a:cubicBezTo>
                  <a:pt x="5442103" y="985305"/>
                  <a:pt x="5424657" y="1003089"/>
                  <a:pt x="5395583" y="1006647"/>
                </a:cubicBezTo>
                <a:cubicBezTo>
                  <a:pt x="5311267" y="1020875"/>
                  <a:pt x="5235673" y="1070674"/>
                  <a:pt x="5160079" y="1113358"/>
                </a:cubicBezTo>
                <a:cubicBezTo>
                  <a:pt x="5125190" y="1131144"/>
                  <a:pt x="5087393" y="1156043"/>
                  <a:pt x="5101930" y="1220069"/>
                </a:cubicBezTo>
                <a:cubicBezTo>
                  <a:pt x="5131004" y="1237855"/>
                  <a:pt x="5151357" y="1212955"/>
                  <a:pt x="5174617" y="1209399"/>
                </a:cubicBezTo>
                <a:cubicBezTo>
                  <a:pt x="5197876" y="1205842"/>
                  <a:pt x="5253118" y="1220069"/>
                  <a:pt x="5238580" y="1230741"/>
                </a:cubicBezTo>
                <a:cubicBezTo>
                  <a:pt x="5171709" y="1269868"/>
                  <a:pt x="5293822" y="1365909"/>
                  <a:pt x="5212414" y="1365909"/>
                </a:cubicBezTo>
                <a:cubicBezTo>
                  <a:pt x="5078671" y="1365909"/>
                  <a:pt x="5005984" y="1536647"/>
                  <a:pt x="4878056" y="1540204"/>
                </a:cubicBezTo>
                <a:cubicBezTo>
                  <a:pt x="4857704" y="1540204"/>
                  <a:pt x="4848982" y="1572219"/>
                  <a:pt x="4848982" y="1597117"/>
                </a:cubicBezTo>
                <a:cubicBezTo>
                  <a:pt x="4848982" y="1629132"/>
                  <a:pt x="4869333" y="1632688"/>
                  <a:pt x="4889686" y="1636245"/>
                </a:cubicBezTo>
                <a:cubicBezTo>
                  <a:pt x="4921668" y="1639802"/>
                  <a:pt x="4956557" y="1597117"/>
                  <a:pt x="4997261" y="1657587"/>
                </a:cubicBezTo>
                <a:cubicBezTo>
                  <a:pt x="4921668" y="1693158"/>
                  <a:pt x="4843167" y="1728729"/>
                  <a:pt x="4846074" y="1849668"/>
                </a:cubicBezTo>
                <a:cubicBezTo>
                  <a:pt x="4846074" y="1881683"/>
                  <a:pt x="4814092" y="1895910"/>
                  <a:pt x="4790832" y="1903025"/>
                </a:cubicBezTo>
                <a:cubicBezTo>
                  <a:pt x="4750128" y="1917252"/>
                  <a:pt x="4718146" y="1938595"/>
                  <a:pt x="4694886" y="1984836"/>
                </a:cubicBezTo>
                <a:cubicBezTo>
                  <a:pt x="4694886" y="1995507"/>
                  <a:pt x="4694886" y="2002622"/>
                  <a:pt x="4694886" y="2013292"/>
                </a:cubicBezTo>
                <a:cubicBezTo>
                  <a:pt x="4700701" y="2123562"/>
                  <a:pt x="4758850" y="2120004"/>
                  <a:pt x="4822814" y="2102219"/>
                </a:cubicBezTo>
                <a:cubicBezTo>
                  <a:pt x="4898408" y="2080877"/>
                  <a:pt x="4974002" y="2038192"/>
                  <a:pt x="5055411" y="2077320"/>
                </a:cubicBezTo>
                <a:cubicBezTo>
                  <a:pt x="4942020" y="2130676"/>
                  <a:pt x="4817000" y="2134233"/>
                  <a:pt x="4712331" y="2208931"/>
                </a:cubicBezTo>
                <a:cubicBezTo>
                  <a:pt x="5101930" y="2223159"/>
                  <a:pt x="5445010" y="1984836"/>
                  <a:pt x="5822979" y="1892353"/>
                </a:cubicBezTo>
                <a:cubicBezTo>
                  <a:pt x="5811349" y="1952823"/>
                  <a:pt x="5779367" y="1967051"/>
                  <a:pt x="5753200" y="1974165"/>
                </a:cubicBezTo>
                <a:cubicBezTo>
                  <a:pt x="5613642" y="2020407"/>
                  <a:pt x="5491529" y="2112891"/>
                  <a:pt x="5363601" y="2191146"/>
                </a:cubicBezTo>
                <a:cubicBezTo>
                  <a:pt x="5311267" y="2223159"/>
                  <a:pt x="5273470" y="2258731"/>
                  <a:pt x="5253118" y="2326314"/>
                </a:cubicBezTo>
                <a:cubicBezTo>
                  <a:pt x="5235673" y="2390340"/>
                  <a:pt x="5200783" y="2418796"/>
                  <a:pt x="5136819" y="2401012"/>
                </a:cubicBezTo>
                <a:cubicBezTo>
                  <a:pt x="5084485" y="2386784"/>
                  <a:pt x="5029243" y="2393898"/>
                  <a:pt x="4974002" y="2401012"/>
                </a:cubicBezTo>
                <a:cubicBezTo>
                  <a:pt x="4912946" y="2408126"/>
                  <a:pt x="4843167" y="2479267"/>
                  <a:pt x="4857704" y="2518395"/>
                </a:cubicBezTo>
                <a:cubicBezTo>
                  <a:pt x="4886778" y="2582422"/>
                  <a:pt x="4936205" y="2550408"/>
                  <a:pt x="4976910" y="2543294"/>
                </a:cubicBezTo>
                <a:cubicBezTo>
                  <a:pt x="5026336" y="2536181"/>
                  <a:pt x="5116467" y="2518395"/>
                  <a:pt x="5116467" y="2525509"/>
                </a:cubicBezTo>
                <a:cubicBezTo>
                  <a:pt x="5148450" y="2685576"/>
                  <a:pt x="5221136" y="2564636"/>
                  <a:pt x="5273470" y="2564636"/>
                </a:cubicBezTo>
                <a:cubicBezTo>
                  <a:pt x="5322897" y="2564636"/>
                  <a:pt x="5372323" y="2546851"/>
                  <a:pt x="5418843" y="2532623"/>
                </a:cubicBezTo>
                <a:cubicBezTo>
                  <a:pt x="5479899" y="2514837"/>
                  <a:pt x="5535140" y="2546851"/>
                  <a:pt x="5593290" y="2553965"/>
                </a:cubicBezTo>
                <a:cubicBezTo>
                  <a:pt x="5645624" y="2561080"/>
                  <a:pt x="5616550" y="2653563"/>
                  <a:pt x="5648532" y="2692689"/>
                </a:cubicBezTo>
                <a:cubicBezTo>
                  <a:pt x="5654346" y="2703362"/>
                  <a:pt x="5660161" y="2703362"/>
                  <a:pt x="5665976" y="2703362"/>
                </a:cubicBezTo>
                <a:cubicBezTo>
                  <a:pt x="5683421" y="2980812"/>
                  <a:pt x="5988704" y="2913227"/>
                  <a:pt x="5988704" y="2923898"/>
                </a:cubicBezTo>
                <a:cubicBezTo>
                  <a:pt x="6014871" y="2941684"/>
                  <a:pt x="6046853" y="2899000"/>
                  <a:pt x="6078835" y="2941684"/>
                </a:cubicBezTo>
                <a:cubicBezTo>
                  <a:pt x="5942185" y="3137322"/>
                  <a:pt x="5732847" y="3183563"/>
                  <a:pt x="5546771" y="3329402"/>
                </a:cubicBezTo>
                <a:cubicBezTo>
                  <a:pt x="5700865" y="3379202"/>
                  <a:pt x="5790997" y="3208463"/>
                  <a:pt x="5904388" y="3229805"/>
                </a:cubicBezTo>
                <a:cubicBezTo>
                  <a:pt x="5959629" y="3283162"/>
                  <a:pt x="5793904" y="3368530"/>
                  <a:pt x="5953814" y="3393429"/>
                </a:cubicBezTo>
                <a:cubicBezTo>
                  <a:pt x="5884036" y="3439672"/>
                  <a:pt x="5834608" y="3485914"/>
                  <a:pt x="5785182" y="3539269"/>
                </a:cubicBezTo>
                <a:cubicBezTo>
                  <a:pt x="5700865" y="3635309"/>
                  <a:pt x="5683421" y="3699337"/>
                  <a:pt x="5724125" y="3827390"/>
                </a:cubicBezTo>
                <a:cubicBezTo>
                  <a:pt x="5750293" y="3912759"/>
                  <a:pt x="5788089" y="3991015"/>
                  <a:pt x="5753200" y="4090612"/>
                </a:cubicBezTo>
                <a:cubicBezTo>
                  <a:pt x="5729940" y="4158196"/>
                  <a:pt x="5738663" y="4204438"/>
                  <a:pt x="5825886" y="4172424"/>
                </a:cubicBezTo>
                <a:cubicBezTo>
                  <a:pt x="5918925" y="4140411"/>
                  <a:pt x="5953814" y="4200882"/>
                  <a:pt x="5930554" y="4321821"/>
                </a:cubicBezTo>
                <a:cubicBezTo>
                  <a:pt x="5916018" y="4400076"/>
                  <a:pt x="5930554" y="4424975"/>
                  <a:pt x="5994519" y="4414305"/>
                </a:cubicBezTo>
                <a:cubicBezTo>
                  <a:pt x="6064297" y="4403633"/>
                  <a:pt x="6131169" y="4353835"/>
                  <a:pt x="6218393" y="4378734"/>
                </a:cubicBezTo>
                <a:cubicBezTo>
                  <a:pt x="6148614" y="4521016"/>
                  <a:pt x="6000333" y="4478331"/>
                  <a:pt x="5918925" y="4613499"/>
                </a:cubicBezTo>
                <a:cubicBezTo>
                  <a:pt x="6014871" y="4613499"/>
                  <a:pt x="6090465" y="4613499"/>
                  <a:pt x="6160243" y="4585042"/>
                </a:cubicBezTo>
                <a:cubicBezTo>
                  <a:pt x="6189318" y="4574373"/>
                  <a:pt x="6221300" y="4560144"/>
                  <a:pt x="6238745" y="4602828"/>
                </a:cubicBezTo>
                <a:cubicBezTo>
                  <a:pt x="6259098" y="4652628"/>
                  <a:pt x="6218393" y="4670412"/>
                  <a:pt x="6195133" y="4677526"/>
                </a:cubicBezTo>
                <a:cubicBezTo>
                  <a:pt x="6128261" y="4702425"/>
                  <a:pt x="6075928" y="4759339"/>
                  <a:pt x="6017778" y="4805580"/>
                </a:cubicBezTo>
                <a:cubicBezTo>
                  <a:pt x="5892758" y="4905177"/>
                  <a:pt x="5756107" y="4990547"/>
                  <a:pt x="5651439" y="5154171"/>
                </a:cubicBezTo>
                <a:cubicBezTo>
                  <a:pt x="5782275" y="5111487"/>
                  <a:pt x="5881128" y="5011889"/>
                  <a:pt x="6006149" y="4994104"/>
                </a:cubicBezTo>
                <a:cubicBezTo>
                  <a:pt x="5898572" y="5143500"/>
                  <a:pt x="5761922" y="5243097"/>
                  <a:pt x="5633994" y="5353367"/>
                </a:cubicBezTo>
                <a:cubicBezTo>
                  <a:pt x="5596197" y="5385379"/>
                  <a:pt x="5558400" y="5406721"/>
                  <a:pt x="5552586" y="5474306"/>
                </a:cubicBezTo>
                <a:cubicBezTo>
                  <a:pt x="5535140" y="5605917"/>
                  <a:pt x="5488622" y="5712629"/>
                  <a:pt x="5383953" y="5769542"/>
                </a:cubicBezTo>
                <a:cubicBezTo>
                  <a:pt x="5383953" y="5769542"/>
                  <a:pt x="5389768" y="5790884"/>
                  <a:pt x="5392675" y="5801555"/>
                </a:cubicBezTo>
                <a:cubicBezTo>
                  <a:pt x="5456640" y="5805112"/>
                  <a:pt x="5506066" y="5726858"/>
                  <a:pt x="5584568" y="5755314"/>
                </a:cubicBezTo>
                <a:cubicBezTo>
                  <a:pt x="5506066" y="5862025"/>
                  <a:pt x="5442103" y="5954508"/>
                  <a:pt x="5334526" y="6004307"/>
                </a:cubicBezTo>
                <a:cubicBezTo>
                  <a:pt x="5247303" y="6043434"/>
                  <a:pt x="5139727" y="6068335"/>
                  <a:pt x="5075763" y="6196388"/>
                </a:cubicBezTo>
                <a:cubicBezTo>
                  <a:pt x="5148450" y="6221287"/>
                  <a:pt x="5203691" y="6189274"/>
                  <a:pt x="5258933" y="6167932"/>
                </a:cubicBezTo>
                <a:cubicBezTo>
                  <a:pt x="5343249" y="6132361"/>
                  <a:pt x="5427565" y="6093234"/>
                  <a:pt x="5511881" y="6057663"/>
                </a:cubicBezTo>
                <a:cubicBezTo>
                  <a:pt x="5543864" y="6043434"/>
                  <a:pt x="5578753" y="6036320"/>
                  <a:pt x="5599105" y="6100347"/>
                </a:cubicBezTo>
                <a:cubicBezTo>
                  <a:pt x="5491529" y="6114575"/>
                  <a:pt x="5427565" y="6199945"/>
                  <a:pt x="5360693" y="6281757"/>
                </a:cubicBezTo>
                <a:cubicBezTo>
                  <a:pt x="5322897" y="6327999"/>
                  <a:pt x="5290914" y="6388469"/>
                  <a:pt x="5224043" y="6367127"/>
                </a:cubicBezTo>
                <a:cubicBezTo>
                  <a:pt x="5189154" y="6356456"/>
                  <a:pt x="5165894" y="6388469"/>
                  <a:pt x="5168801" y="6431153"/>
                </a:cubicBezTo>
                <a:cubicBezTo>
                  <a:pt x="5183339" y="6580550"/>
                  <a:pt x="5099022" y="6630349"/>
                  <a:pt x="5011799" y="6658805"/>
                </a:cubicBezTo>
                <a:cubicBezTo>
                  <a:pt x="4883871" y="6701489"/>
                  <a:pt x="4770480" y="6786859"/>
                  <a:pt x="4651275" y="6858000"/>
                </a:cubicBezTo>
                <a:lnTo>
                  <a:pt x="1823619" y="6858000"/>
                </a:lnTo>
                <a:lnTo>
                  <a:pt x="947849" y="6858000"/>
                </a:lnTo>
                <a:lnTo>
                  <a:pt x="732568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A2BE8B9-2793-7999-22DB-151295191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09600"/>
            <a:ext cx="3992700" cy="3877197"/>
          </a:xfrm>
        </p:spPr>
        <p:txBody>
          <a:bodyPr>
            <a:normAutofit/>
          </a:bodyPr>
          <a:lstStyle/>
          <a:p>
            <a:pPr algn="l"/>
            <a:r>
              <a:rPr lang="it-IT" sz="2400" i="1" dirty="0"/>
              <a:t>The days of ‘</a:t>
            </a:r>
            <a:r>
              <a:rPr lang="it-IT" sz="2400" i="1" dirty="0" err="1"/>
              <a:t>uhhh</a:t>
            </a:r>
            <a:r>
              <a:rPr lang="it-IT" sz="2400" i="1" dirty="0"/>
              <a:t>… </a:t>
            </a:r>
            <a:r>
              <a:rPr lang="it-IT" sz="2400" i="1" dirty="0" err="1"/>
              <a:t>let</a:t>
            </a:r>
            <a:r>
              <a:rPr lang="it-IT" sz="2400" i="1" dirty="0"/>
              <a:t> me check’ are over. With </a:t>
            </a:r>
            <a:r>
              <a:rPr lang="it-IT" sz="2400" b="1" i="1" dirty="0"/>
              <a:t>Amadeus</a:t>
            </a:r>
            <a:r>
              <a:rPr lang="it-IT" sz="2400" i="1" dirty="0"/>
              <a:t>, James </a:t>
            </a:r>
            <a:r>
              <a:rPr lang="it-IT" sz="2400" i="1" dirty="0" err="1"/>
              <a:t>is</a:t>
            </a:r>
            <a:r>
              <a:rPr lang="it-IT" sz="2400" i="1" dirty="0"/>
              <a:t> </a:t>
            </a:r>
            <a:r>
              <a:rPr lang="it-IT" sz="2400" i="1" dirty="0" err="1"/>
              <a:t>always</a:t>
            </a:r>
            <a:r>
              <a:rPr lang="it-IT" sz="2400" i="1" dirty="0"/>
              <a:t> one step </a:t>
            </a:r>
            <a:r>
              <a:rPr lang="it-IT" sz="2400" i="1" dirty="0" err="1"/>
              <a:t>ahead</a:t>
            </a:r>
            <a:r>
              <a:rPr lang="it-IT" sz="2400" i="1" dirty="0"/>
              <a:t>, </a:t>
            </a:r>
            <a:r>
              <a:rPr lang="it-IT" sz="2400" i="1" dirty="0" err="1"/>
              <a:t>providing</a:t>
            </a:r>
            <a:r>
              <a:rPr lang="it-IT" sz="2400" i="1" dirty="0"/>
              <a:t> </a:t>
            </a:r>
            <a:r>
              <a:rPr lang="it-IT" sz="2400" i="1" dirty="0" err="1"/>
              <a:t>seamless</a:t>
            </a:r>
            <a:r>
              <a:rPr lang="it-IT" sz="2400" i="1" dirty="0"/>
              <a:t>, real-time </a:t>
            </a:r>
            <a:r>
              <a:rPr lang="it-IT" sz="2400" i="1" dirty="0" err="1"/>
              <a:t>financial</a:t>
            </a:r>
            <a:r>
              <a:rPr lang="it-IT" sz="2400" i="1" dirty="0"/>
              <a:t> insights. No </a:t>
            </a:r>
            <a:r>
              <a:rPr lang="it-IT" sz="2400" i="1" dirty="0" err="1"/>
              <a:t>wasted</a:t>
            </a:r>
            <a:r>
              <a:rPr lang="it-IT" sz="2400" i="1" dirty="0"/>
              <a:t> time, no </a:t>
            </a:r>
            <a:r>
              <a:rPr lang="it-IT" sz="2400" i="1" dirty="0" err="1"/>
              <a:t>lost</a:t>
            </a:r>
            <a:r>
              <a:rPr lang="it-IT" sz="2400" i="1" dirty="0"/>
              <a:t> trust—just a </a:t>
            </a:r>
            <a:r>
              <a:rPr lang="it-IT" sz="2400" b="1" i="1" dirty="0" err="1"/>
              <a:t>wealth</a:t>
            </a:r>
            <a:r>
              <a:rPr lang="it-IT" sz="2400" b="1" i="1" dirty="0"/>
              <a:t> manager </a:t>
            </a:r>
            <a:r>
              <a:rPr lang="it-IT" sz="2400" b="1" i="1" dirty="0" err="1"/>
              <a:t>at</a:t>
            </a:r>
            <a:r>
              <a:rPr lang="it-IT" sz="2400" b="1" i="1" dirty="0"/>
              <a:t> the top of </a:t>
            </a:r>
            <a:r>
              <a:rPr lang="it-IT" sz="2400" b="1" i="1" dirty="0" err="1"/>
              <a:t>his</a:t>
            </a:r>
            <a:r>
              <a:rPr lang="it-IT" sz="2400" b="1" i="1" dirty="0"/>
              <a:t> game</a:t>
            </a:r>
            <a:r>
              <a:rPr lang="it-IT" sz="2400" i="1" dirty="0"/>
              <a:t>.</a:t>
            </a:r>
            <a:br>
              <a:rPr lang="it-IT" sz="2400" dirty="0"/>
            </a:br>
            <a:endParaRPr lang="it-IT" sz="2400" dirty="0">
              <a:latin typeface="Gotham Blac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04344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050A9D-E8F8-0C94-E573-738ADFDA3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4E4D846-3AFC-4F86-8C35-24B0542A2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120F733B-268B-DE25-033E-BF74EF6B6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l="21862" t="7961" r="2" b="1131"/>
          <a:stretch/>
        </p:blipFill>
        <p:spPr>
          <a:xfrm>
            <a:off x="-1139720" y="10"/>
            <a:ext cx="866849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84781B9-12CB-45C3-907A-9ED93FF72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A8267A2-0D9C-27B4-7370-8B1F96E76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2250" y="1161288"/>
            <a:ext cx="5236364" cy="1124712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4000" dirty="0">
                <a:latin typeface="Gotham Black"/>
              </a:rPr>
              <a:t>Performance Improvements</a:t>
            </a:r>
            <a:endParaRPr lang="en-US" sz="4000" dirty="0">
              <a:latin typeface="Gotham Black" pitchFamily="2" charset="77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4568A45-9C63-F0A9-95B4-EA91DD5D43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5088" y="2718054"/>
            <a:ext cx="5394288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000" b="1" dirty="0"/>
              <a:t>2.5× More Tokens Per Second</a:t>
            </a:r>
            <a:r>
              <a:rPr lang="en-US" sz="2000" dirty="0"/>
              <a:t> – Amadeus processes </a:t>
            </a:r>
            <a:r>
              <a:rPr lang="en-US" sz="2000" b="1" dirty="0"/>
              <a:t>more data, faster</a:t>
            </a:r>
            <a:r>
              <a:rPr lang="en-US" sz="2000" dirty="0"/>
              <a:t>, delivering insights in </a:t>
            </a:r>
            <a:r>
              <a:rPr lang="en-US" sz="2000" b="1" dirty="0"/>
              <a:t>real-time</a:t>
            </a:r>
            <a:r>
              <a:rPr lang="en-US" sz="2000" dirty="0"/>
              <a:t>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000" b="1" dirty="0"/>
              <a:t>5× Faster Query Processing &amp; Search</a:t>
            </a:r>
            <a:r>
              <a:rPr lang="en-US" sz="2000" dirty="0"/>
              <a:t> –</a:t>
            </a:r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b="1" dirty="0"/>
              <a:t>Traditional Office Worker:</a:t>
            </a:r>
            <a:r>
              <a:rPr lang="en-US" dirty="0"/>
              <a:t> Typing at </a:t>
            </a:r>
            <a:r>
              <a:rPr lang="en-US" b="1" dirty="0"/>
              <a:t>30 words per minute</a:t>
            </a:r>
            <a:r>
              <a:rPr lang="en-US" dirty="0"/>
              <a:t>, manually searching.</a:t>
            </a:r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b="1" dirty="0"/>
              <a:t>With Amadeus:</a:t>
            </a:r>
            <a:r>
              <a:rPr lang="en-US" dirty="0"/>
              <a:t> </a:t>
            </a:r>
            <a:r>
              <a:rPr lang="en-US" b="1" dirty="0"/>
              <a:t>150 words per minute</a:t>
            </a:r>
            <a:r>
              <a:rPr lang="en-US" dirty="0"/>
              <a:t> processed via voice recognition.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000" b="1" dirty="0"/>
              <a:t>2/3 the Cost</a:t>
            </a:r>
            <a:r>
              <a:rPr lang="en-US" sz="2000" dirty="0"/>
              <a:t> – More power at a lower price:</a:t>
            </a:r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b="1" dirty="0"/>
              <a:t>Industry Standard:</a:t>
            </a:r>
            <a:r>
              <a:rPr lang="en-US" dirty="0"/>
              <a:t> </a:t>
            </a:r>
            <a:r>
              <a:rPr lang="en-US" b="1" dirty="0"/>
              <a:t>$0.60 per token</a:t>
            </a:r>
            <a:endParaRPr lang="en-US" dirty="0"/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b="1" dirty="0"/>
              <a:t>Amadeus Pricing:</a:t>
            </a:r>
            <a:r>
              <a:rPr lang="en-US" dirty="0"/>
              <a:t> </a:t>
            </a:r>
            <a:r>
              <a:rPr lang="en-US" b="1" dirty="0"/>
              <a:t>$0.40 per token</a:t>
            </a:r>
            <a:r>
              <a:rPr lang="en-US" dirty="0"/>
              <a:t> (33% savings)</a:t>
            </a:r>
          </a:p>
        </p:txBody>
      </p:sp>
    </p:spTree>
    <p:extLst>
      <p:ext uri="{BB962C8B-B14F-4D97-AF65-F5344CB8AC3E}">
        <p14:creationId xmlns:p14="http://schemas.microsoft.com/office/powerpoint/2010/main" val="41368585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648A2F-13A4-7C50-29E3-0663593FF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EB25BFF-7F10-910E-3C42-CE5EC405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2043C950-D268-E049-692A-60CADD9D92F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9018" b="8261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D991778-0D37-9F38-C08D-33DD86848F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1125" y="597619"/>
            <a:ext cx="9144000" cy="936780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rgbClr val="FFFFFF"/>
                </a:solidFill>
                <a:latin typeface="Gotham Black" pitchFamily="2" charset="77"/>
              </a:rPr>
              <a:t>Business Model</a:t>
            </a: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E86FEB9E-85A7-11A6-3E9E-6EA94A4AC76C}"/>
              </a:ext>
            </a:extLst>
          </p:cNvPr>
          <p:cNvSpPr txBox="1">
            <a:spLocks/>
          </p:cNvSpPr>
          <p:nvPr/>
        </p:nvSpPr>
        <p:spPr>
          <a:xfrm>
            <a:off x="1609725" y="1292981"/>
            <a:ext cx="9144000" cy="93678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i="1" dirty="0"/>
              <a:t>Subscription-</a:t>
            </a:r>
            <a:r>
              <a:rPr lang="it-IT" i="1" dirty="0" err="1"/>
              <a:t>Based</a:t>
            </a:r>
            <a:r>
              <a:rPr lang="it-IT" i="1" dirty="0"/>
              <a:t> Model for </a:t>
            </a:r>
            <a:r>
              <a:rPr lang="it-IT" i="1" dirty="0" err="1"/>
              <a:t>Affiliated</a:t>
            </a:r>
            <a:r>
              <a:rPr lang="it-IT" i="1" dirty="0"/>
              <a:t> Banks</a:t>
            </a:r>
            <a:endParaRPr lang="it-IT" dirty="0"/>
          </a:p>
        </p:txBody>
      </p:sp>
      <p:graphicFrame>
        <p:nvGraphicFramePr>
          <p:cNvPr id="14" name="Titolo 1">
            <a:extLst>
              <a:ext uri="{FF2B5EF4-FFF2-40B4-BE49-F238E27FC236}">
                <a16:creationId xmlns:a16="http://schemas.microsoft.com/office/drawing/2014/main" id="{B666C0AA-6D42-426A-428D-DE380B228CF4}"/>
              </a:ext>
            </a:extLst>
          </p:cNvPr>
          <p:cNvGraphicFramePr/>
          <p:nvPr/>
        </p:nvGraphicFramePr>
        <p:xfrm>
          <a:off x="1524000" y="2683706"/>
          <a:ext cx="9144000" cy="2881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43931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B87C1E-2615-7544-41F5-6CE02AC33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880886B-02ED-4317-9236-CB60C22CF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125A8EA-030D-9B47-84F0-7FE1CB62D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4419600"/>
            <a:ext cx="10908792" cy="1203960"/>
          </a:xfrm>
        </p:spPr>
        <p:txBody>
          <a:bodyPr anchor="ctr">
            <a:normAutofit/>
          </a:bodyPr>
          <a:lstStyle/>
          <a:p>
            <a:r>
              <a:rPr lang="it-IT" sz="6600" dirty="0" err="1">
                <a:latin typeface="Gotham Black"/>
              </a:rPr>
              <a:t>Appendix</a:t>
            </a:r>
            <a:r>
              <a:rPr lang="it-IT" sz="6600" dirty="0">
                <a:latin typeface="Gotham Black"/>
              </a:rPr>
              <a:t>: Technical schema</a:t>
            </a:r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74B8623A-9EEB-02DC-4C0D-5053A68B3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l="1181"/>
          <a:stretch/>
        </p:blipFill>
        <p:spPr>
          <a:xfrm>
            <a:off x="6" y="-11"/>
            <a:ext cx="6095994" cy="4194796"/>
          </a:xfrm>
          <a:custGeom>
            <a:avLst/>
            <a:gdLst/>
            <a:ahLst/>
            <a:cxnLst/>
            <a:rect l="l" t="t" r="r" b="b"/>
            <a:pathLst>
              <a:path w="6002835" h="4194796">
                <a:moveTo>
                  <a:pt x="0" y="0"/>
                </a:moveTo>
                <a:lnTo>
                  <a:pt x="5999418" y="0"/>
                </a:lnTo>
                <a:lnTo>
                  <a:pt x="5996190" y="32760"/>
                </a:lnTo>
                <a:cubicBezTo>
                  <a:pt x="5998706" y="293110"/>
                  <a:pt x="5983874" y="553460"/>
                  <a:pt x="5997116" y="813682"/>
                </a:cubicBezTo>
                <a:cubicBezTo>
                  <a:pt x="6007314" y="1015047"/>
                  <a:pt x="6000824" y="1216284"/>
                  <a:pt x="5997116" y="1417522"/>
                </a:cubicBezTo>
                <a:cubicBezTo>
                  <a:pt x="5989967" y="1803471"/>
                  <a:pt x="6000824" y="2188911"/>
                  <a:pt x="5996190" y="2574351"/>
                </a:cubicBezTo>
                <a:cubicBezTo>
                  <a:pt x="5994204" y="2745205"/>
                  <a:pt x="5996454" y="2915805"/>
                  <a:pt x="6000824" y="3086660"/>
                </a:cubicBezTo>
                <a:cubicBezTo>
                  <a:pt x="6007180" y="3330611"/>
                  <a:pt x="5997382" y="3574689"/>
                  <a:pt x="5986656" y="3818514"/>
                </a:cubicBezTo>
                <a:cubicBezTo>
                  <a:pt x="5983054" y="3885559"/>
                  <a:pt x="5982107" y="3952684"/>
                  <a:pt x="5983808" y="4019746"/>
                </a:cubicBezTo>
                <a:lnTo>
                  <a:pt x="5993788" y="4173418"/>
                </a:lnTo>
                <a:lnTo>
                  <a:pt x="5955106" y="4175101"/>
                </a:lnTo>
                <a:cubicBezTo>
                  <a:pt x="5890100" y="4175133"/>
                  <a:pt x="5825078" y="4173227"/>
                  <a:pt x="5760087" y="4171956"/>
                </a:cubicBezTo>
                <a:cubicBezTo>
                  <a:pt x="5521345" y="4167509"/>
                  <a:pt x="5282477" y="4171956"/>
                  <a:pt x="5044242" y="4149213"/>
                </a:cubicBezTo>
                <a:cubicBezTo>
                  <a:pt x="4979506" y="4143051"/>
                  <a:pt x="4914326" y="4139111"/>
                  <a:pt x="4849272" y="4139890"/>
                </a:cubicBezTo>
                <a:cubicBezTo>
                  <a:pt x="4784218" y="4140668"/>
                  <a:pt x="4719291" y="4146163"/>
                  <a:pt x="4655063" y="4158869"/>
                </a:cubicBezTo>
                <a:cubicBezTo>
                  <a:pt x="4447578" y="4199146"/>
                  <a:pt x="4239457" y="4201688"/>
                  <a:pt x="4029811" y="4185424"/>
                </a:cubicBezTo>
                <a:cubicBezTo>
                  <a:pt x="3943792" y="4178690"/>
                  <a:pt x="3857774" y="4167509"/>
                  <a:pt x="3771375" y="4169669"/>
                </a:cubicBezTo>
                <a:cubicBezTo>
                  <a:pt x="3623225" y="4173608"/>
                  <a:pt x="3474948" y="4165603"/>
                  <a:pt x="3326672" y="4167636"/>
                </a:cubicBezTo>
                <a:cubicBezTo>
                  <a:pt x="3322669" y="4168208"/>
                  <a:pt x="3318578" y="4167674"/>
                  <a:pt x="3314855" y="4166111"/>
                </a:cubicBezTo>
                <a:cubicBezTo>
                  <a:pt x="3278008" y="4140827"/>
                  <a:pt x="3237604" y="4150610"/>
                  <a:pt x="3199487" y="4157217"/>
                </a:cubicBezTo>
                <a:cubicBezTo>
                  <a:pt x="3072810" y="4179198"/>
                  <a:pt x="2946260" y="4189998"/>
                  <a:pt x="2817550" y="4172972"/>
                </a:cubicBezTo>
                <a:cubicBezTo>
                  <a:pt x="2694647" y="4155146"/>
                  <a:pt x="2569990" y="4152923"/>
                  <a:pt x="2446541" y="4166365"/>
                </a:cubicBezTo>
                <a:cubicBezTo>
                  <a:pt x="2276791" y="4186186"/>
                  <a:pt x="2107677" y="4181993"/>
                  <a:pt x="1938308" y="4166365"/>
                </a:cubicBezTo>
                <a:cubicBezTo>
                  <a:pt x="1869570" y="4160013"/>
                  <a:pt x="1799815" y="4149213"/>
                  <a:pt x="1731712" y="4165095"/>
                </a:cubicBezTo>
                <a:cubicBezTo>
                  <a:pt x="1647854" y="4184535"/>
                  <a:pt x="1564250" y="4178182"/>
                  <a:pt x="1480137" y="4173862"/>
                </a:cubicBezTo>
                <a:cubicBezTo>
                  <a:pt x="1373663" y="4168271"/>
                  <a:pt x="1267442" y="4152135"/>
                  <a:pt x="1160586" y="4164841"/>
                </a:cubicBezTo>
                <a:cubicBezTo>
                  <a:pt x="1111161" y="4170685"/>
                  <a:pt x="1062116" y="4179961"/>
                  <a:pt x="1012055" y="4177547"/>
                </a:cubicBezTo>
                <a:cubicBezTo>
                  <a:pt x="873562" y="4171194"/>
                  <a:pt x="735196" y="4163697"/>
                  <a:pt x="596449" y="4164841"/>
                </a:cubicBezTo>
                <a:cubicBezTo>
                  <a:pt x="538383" y="4165222"/>
                  <a:pt x="480699" y="4167128"/>
                  <a:pt x="422887" y="4171321"/>
                </a:cubicBezTo>
                <a:cubicBezTo>
                  <a:pt x="315015" y="4179198"/>
                  <a:pt x="207524" y="4168525"/>
                  <a:pt x="100033" y="4164714"/>
                </a:cubicBezTo>
                <a:lnTo>
                  <a:pt x="0" y="4169195"/>
                </a:lnTo>
                <a:close/>
              </a:path>
            </a:pathLst>
          </a:custGeom>
        </p:spPr>
      </p:pic>
      <p:sp>
        <p:nvSpPr>
          <p:cNvPr id="22" name="sketch line">
            <a:extLst>
              <a:ext uri="{FF2B5EF4-FFF2-40B4-BE49-F238E27FC236}">
                <a16:creationId xmlns:a16="http://schemas.microsoft.com/office/drawing/2014/main" id="{28C31856-6ABF-41FD-B683-B06E5FFF9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5598439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magine 15" descr="Immagine che contiene testo, schermata, Elementi grafici, Carattere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C721D731-845C-EA37-BD77-DD1FAB736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773" y="256493"/>
            <a:ext cx="5965825" cy="367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24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E2BB5-0F27-4ED1-C603-77BDB70DA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904743F-7457-0610-B495-17C6CC2DF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E21457D5-CE78-E0EA-B17B-79C0EA54FF1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9018" b="8261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9A8F223-3675-8E2B-E8C7-340871341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542" y="878954"/>
            <a:ext cx="4126484" cy="912501"/>
          </a:xfrm>
        </p:spPr>
        <p:txBody>
          <a:bodyPr>
            <a:normAutofit fontScale="9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  <a:latin typeface="Gotham Black"/>
              </a:rPr>
              <a:t>Meet the team</a:t>
            </a:r>
            <a:endParaRPr lang="it-IT" dirty="0">
              <a:solidFill>
                <a:srgbClr val="FFFFFF"/>
              </a:solidFill>
              <a:latin typeface="Gotham Black" pitchFamily="2" charset="77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0D01280-6B16-94AB-1F4F-6EAD2096E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542" y="2135493"/>
            <a:ext cx="7190964" cy="172855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it-IT" sz="3200" i="1" dirty="0"/>
              <a:t>Francesco Caracciolo - AI developer</a:t>
            </a:r>
          </a:p>
          <a:p>
            <a:pPr algn="l"/>
            <a:r>
              <a:rPr lang="it-IT" sz="3200" i="1" dirty="0"/>
              <a:t>Daniele </a:t>
            </a:r>
            <a:r>
              <a:rPr lang="it-IT" sz="3200" i="1" err="1"/>
              <a:t>Cursano</a:t>
            </a:r>
            <a:r>
              <a:rPr lang="it-IT" sz="3200" i="1" dirty="0"/>
              <a:t> – Back-End developer</a:t>
            </a:r>
          </a:p>
          <a:p>
            <a:pPr algn="l"/>
            <a:r>
              <a:rPr lang="it-IT" sz="3200" i="1" dirty="0"/>
              <a:t>Flavio </a:t>
            </a:r>
            <a:r>
              <a:rPr lang="it-IT" sz="3200" i="1" err="1"/>
              <a:t>Milinanni</a:t>
            </a:r>
            <a:r>
              <a:rPr lang="it-IT" sz="3200" i="1" dirty="0"/>
              <a:t> – Full-</a:t>
            </a:r>
            <a:r>
              <a:rPr lang="it-IT" sz="3200" i="1" err="1"/>
              <a:t>Stack</a:t>
            </a:r>
            <a:r>
              <a:rPr lang="it-IT" sz="3200" i="1" dirty="0"/>
              <a:t> developer</a:t>
            </a:r>
          </a:p>
          <a:p>
            <a:pPr algn="l"/>
            <a:r>
              <a:rPr lang="it-IT" sz="3200" i="1" dirty="0"/>
              <a:t>Oliver Quin – Front-End </a:t>
            </a:r>
            <a:r>
              <a:rPr lang="it-IT" sz="3200" i="1" u="sng" dirty="0"/>
              <a:t>developer</a:t>
            </a:r>
          </a:p>
          <a:p>
            <a:pPr algn="l"/>
            <a:endParaRPr lang="it-IT" sz="3200" i="1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AFB5814-FC62-B652-379B-1B54F4A16048}"/>
              </a:ext>
            </a:extLst>
          </p:cNvPr>
          <p:cNvSpPr txBox="1"/>
          <p:nvPr/>
        </p:nvSpPr>
        <p:spPr>
          <a:xfrm>
            <a:off x="14316075" y="-6286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1CBEEA8B-B3AF-6176-82AC-9440F3FAD7C2}"/>
              </a:ext>
            </a:extLst>
          </p:cNvPr>
          <p:cNvSpPr txBox="1">
            <a:spLocks/>
          </p:cNvSpPr>
          <p:nvPr/>
        </p:nvSpPr>
        <p:spPr>
          <a:xfrm>
            <a:off x="645542" y="4385282"/>
            <a:ext cx="6573967" cy="5701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3000" dirty="0">
                <a:solidFill>
                  <a:srgbClr val="FFFFFF"/>
                </a:solidFill>
                <a:latin typeface="Gotham Black"/>
              </a:rPr>
              <a:t>Computer engineering </a:t>
            </a:r>
            <a:r>
              <a:rPr lang="it-IT" sz="3000" dirty="0" err="1">
                <a:solidFill>
                  <a:srgbClr val="FFFFFF"/>
                </a:solidFill>
                <a:latin typeface="Gotham Black"/>
              </a:rPr>
              <a:t>students</a:t>
            </a:r>
            <a:r>
              <a:rPr lang="it-IT" sz="3000" dirty="0">
                <a:solidFill>
                  <a:srgbClr val="FFFFFF"/>
                </a:solidFill>
                <a:latin typeface="Gotham Black"/>
              </a:rPr>
              <a:t> @ Politecnico di Milano</a:t>
            </a:r>
            <a:endParaRPr lang="it-IT" sz="3000" dirty="0">
              <a:solidFill>
                <a:srgbClr val="FFFFFF"/>
              </a:solidFill>
              <a:latin typeface="Gotham Blac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032843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048BA8-73BF-0458-8230-D6789492D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A69AAE0-49D5-4C8B-8BA2-55898C00E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magine 11" descr="Immagine che contiene interno, persona, Dispositivo di output, muro&#10;&#10;Il contenuto generato dall'IA potrebbe non essere corretto.">
            <a:extLst>
              <a:ext uri="{FF2B5EF4-FFF2-40B4-BE49-F238E27FC236}">
                <a16:creationId xmlns:a16="http://schemas.microsoft.com/office/drawing/2014/main" id="{B379F79F-3955-0EDE-DD08-1955BFDB0E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521" r="13521"/>
          <a:stretch/>
        </p:blipFill>
        <p:spPr>
          <a:xfrm>
            <a:off x="-3052" y="16"/>
            <a:ext cx="7534640" cy="6857984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5FF3AD62-770C-0135-417E-BE68757F1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26182" y="4017953"/>
            <a:ext cx="5981890" cy="646785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 sz="3200" b="1" dirty="0"/>
              <a:t>Meet James, the </a:t>
            </a:r>
            <a:r>
              <a:rPr lang="it-IT" sz="3200" b="1" dirty="0" err="1"/>
              <a:t>Wealth</a:t>
            </a:r>
            <a:r>
              <a:rPr lang="it-IT" sz="3200" b="1" dirty="0"/>
              <a:t> Manager</a:t>
            </a:r>
            <a:endParaRPr lang="it-IT" sz="3200" dirty="0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715B576E-4FB2-E62C-50F6-A8CF5B668DE7}"/>
              </a:ext>
            </a:extLst>
          </p:cNvPr>
          <p:cNvSpPr txBox="1">
            <a:spLocks/>
          </p:cNvSpPr>
          <p:nvPr/>
        </p:nvSpPr>
        <p:spPr>
          <a:xfrm>
            <a:off x="6094476" y="4664738"/>
            <a:ext cx="5845302" cy="1950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t-IT" i="1" dirty="0">
                <a:latin typeface=""/>
              </a:rPr>
              <a:t>Meet James. </a:t>
            </a:r>
            <a:r>
              <a:rPr lang="it-IT" i="1" dirty="0" err="1">
                <a:latin typeface=""/>
              </a:rPr>
              <a:t>Every</a:t>
            </a:r>
            <a:r>
              <a:rPr lang="it-IT" i="1" dirty="0">
                <a:latin typeface=""/>
              </a:rPr>
              <a:t> day, he </a:t>
            </a:r>
            <a:r>
              <a:rPr lang="it-IT" i="1" dirty="0" err="1">
                <a:latin typeface=""/>
              </a:rPr>
              <a:t>pushes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himself</a:t>
            </a:r>
            <a:r>
              <a:rPr lang="it-IT" i="1" dirty="0">
                <a:latin typeface=""/>
              </a:rPr>
              <a:t> to be </a:t>
            </a:r>
            <a:r>
              <a:rPr lang="it-IT" i="1" dirty="0" err="1">
                <a:latin typeface=""/>
              </a:rPr>
              <a:t>as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sharp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as</a:t>
            </a:r>
            <a:r>
              <a:rPr lang="it-IT" i="1" dirty="0">
                <a:latin typeface=""/>
              </a:rPr>
              <a:t> a </a:t>
            </a:r>
            <a:r>
              <a:rPr lang="it-IT" i="1" dirty="0" err="1">
                <a:latin typeface=""/>
              </a:rPr>
              <a:t>razor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blade</a:t>
            </a:r>
            <a:r>
              <a:rPr lang="it-IT" i="1" dirty="0">
                <a:latin typeface=""/>
              </a:rPr>
              <a:t>. He </a:t>
            </a:r>
            <a:r>
              <a:rPr lang="it-IT" i="1" dirty="0" err="1">
                <a:latin typeface=""/>
              </a:rPr>
              <a:t>values</a:t>
            </a:r>
            <a:r>
              <a:rPr lang="it-IT" i="1" dirty="0">
                <a:latin typeface=""/>
              </a:rPr>
              <a:t> clear, fast, and </a:t>
            </a:r>
            <a:r>
              <a:rPr lang="it-IT" i="1" dirty="0" err="1">
                <a:latin typeface=""/>
              </a:rPr>
              <a:t>efficient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communication</a:t>
            </a:r>
            <a:r>
              <a:rPr lang="it-IT" i="1" dirty="0">
                <a:latin typeface=""/>
              </a:rPr>
              <a:t>, </a:t>
            </a:r>
            <a:r>
              <a:rPr lang="it-IT" i="1" dirty="0" err="1">
                <a:latin typeface=""/>
              </a:rPr>
              <a:t>because</a:t>
            </a:r>
            <a:r>
              <a:rPr lang="it-IT" i="1" dirty="0">
                <a:latin typeface=""/>
              </a:rPr>
              <a:t> in </a:t>
            </a:r>
            <a:r>
              <a:rPr lang="it-IT" i="1" dirty="0" err="1">
                <a:latin typeface=""/>
              </a:rPr>
              <a:t>his</a:t>
            </a:r>
            <a:r>
              <a:rPr lang="it-IT" i="1" dirty="0">
                <a:latin typeface=""/>
              </a:rPr>
              <a:t> world, time </a:t>
            </a:r>
            <a:r>
              <a:rPr lang="it-IT" i="1" dirty="0" err="1">
                <a:latin typeface=""/>
              </a:rPr>
              <a:t>is</a:t>
            </a:r>
            <a:r>
              <a:rPr lang="it-IT" i="1" dirty="0">
                <a:latin typeface=""/>
              </a:rPr>
              <a:t> money. His clients </a:t>
            </a:r>
            <a:r>
              <a:rPr lang="it-IT" i="1" dirty="0" err="1">
                <a:latin typeface=""/>
              </a:rPr>
              <a:t>don’t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want</a:t>
            </a:r>
            <a:r>
              <a:rPr lang="it-IT" i="1" dirty="0">
                <a:latin typeface=""/>
              </a:rPr>
              <a:t> to </a:t>
            </a:r>
            <a:r>
              <a:rPr lang="it-IT" i="1" dirty="0" err="1">
                <a:latin typeface=""/>
              </a:rPr>
              <a:t>wait</a:t>
            </a:r>
            <a:r>
              <a:rPr lang="it-IT" i="1" dirty="0">
                <a:latin typeface=""/>
              </a:rPr>
              <a:t>; </a:t>
            </a:r>
            <a:r>
              <a:rPr lang="it-IT" i="1" dirty="0" err="1">
                <a:latin typeface=""/>
              </a:rPr>
              <a:t>they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expect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answers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instantly</a:t>
            </a:r>
            <a:r>
              <a:rPr lang="it-IT" i="1" dirty="0">
                <a:latin typeface=""/>
              </a:rPr>
              <a:t>. ‘I </a:t>
            </a:r>
            <a:r>
              <a:rPr lang="it-IT" i="1" dirty="0" err="1">
                <a:latin typeface=""/>
              </a:rPr>
              <a:t>needed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this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yesterday</a:t>
            </a:r>
            <a:r>
              <a:rPr lang="it-IT" i="1" dirty="0">
                <a:latin typeface=""/>
              </a:rPr>
              <a:t>,’ </a:t>
            </a:r>
            <a:r>
              <a:rPr lang="it-IT" i="1" dirty="0" err="1">
                <a:latin typeface=""/>
              </a:rPr>
              <a:t>they</a:t>
            </a:r>
            <a:r>
              <a:rPr lang="it-IT" i="1" dirty="0">
                <a:latin typeface=""/>
              </a:rPr>
              <a:t> </a:t>
            </a:r>
            <a:r>
              <a:rPr lang="it-IT" i="1" dirty="0" err="1">
                <a:latin typeface=""/>
              </a:rPr>
              <a:t>say</a:t>
            </a:r>
            <a:r>
              <a:rPr lang="it-IT" i="1" dirty="0">
                <a:latin typeface=""/>
              </a:rPr>
              <a:t>.</a:t>
            </a:r>
          </a:p>
          <a:p>
            <a:pPr algn="just"/>
            <a:endParaRPr lang="it-IT" dirty="0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3FAA7087-33C1-9537-4344-C1BC326D51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l="15570" r="4835" b="3"/>
          <a:stretch/>
        </p:blipFill>
        <p:spPr>
          <a:xfrm>
            <a:off x="7653541" y="6"/>
            <a:ext cx="4538463" cy="3877247"/>
          </a:xfrm>
          <a:custGeom>
            <a:avLst/>
            <a:gdLst/>
            <a:ahLst/>
            <a:cxnLst/>
            <a:rect l="l" t="t" r="r" b="b"/>
            <a:pathLst>
              <a:path w="4538463" h="3877247">
                <a:moveTo>
                  <a:pt x="0" y="0"/>
                </a:moveTo>
                <a:lnTo>
                  <a:pt x="4538463" y="0"/>
                </a:lnTo>
                <a:lnTo>
                  <a:pt x="4538463" y="3437173"/>
                </a:lnTo>
                <a:lnTo>
                  <a:pt x="4530710" y="3429000"/>
                </a:lnTo>
                <a:cubicBezTo>
                  <a:pt x="4370289" y="3495842"/>
                  <a:pt x="4239946" y="3686344"/>
                  <a:pt x="4056129" y="3636211"/>
                </a:cubicBezTo>
                <a:cubicBezTo>
                  <a:pt x="3872313" y="3589422"/>
                  <a:pt x="3788760" y="3830055"/>
                  <a:pt x="3618310" y="3756528"/>
                </a:cubicBezTo>
                <a:cubicBezTo>
                  <a:pt x="3394389" y="3823371"/>
                  <a:pt x="3163783" y="3823371"/>
                  <a:pt x="2933176" y="3810002"/>
                </a:cubicBezTo>
                <a:cubicBezTo>
                  <a:pt x="2702570" y="3840081"/>
                  <a:pt x="2471962" y="3873503"/>
                  <a:pt x="2238015" y="3850107"/>
                </a:cubicBezTo>
                <a:cubicBezTo>
                  <a:pt x="2007408" y="3870161"/>
                  <a:pt x="1783486" y="3883529"/>
                  <a:pt x="1552880" y="3863476"/>
                </a:cubicBezTo>
                <a:cubicBezTo>
                  <a:pt x="1322274" y="3886870"/>
                  <a:pt x="1091667" y="3876844"/>
                  <a:pt x="864402" y="3860134"/>
                </a:cubicBezTo>
                <a:cubicBezTo>
                  <a:pt x="757455" y="3860134"/>
                  <a:pt x="653849" y="3856792"/>
                  <a:pt x="546902" y="3856792"/>
                </a:cubicBezTo>
                <a:cubicBezTo>
                  <a:pt x="404861" y="3850108"/>
                  <a:pt x="262821" y="3845095"/>
                  <a:pt x="120363" y="3840499"/>
                </a:cubicBezTo>
                <a:lnTo>
                  <a:pt x="0" y="383663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44114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2E3BD4-3BF8-C30A-BFCE-13270C3FB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A597D97-203B-498B-95D3-E90DC961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3359578-70BD-F9E0-2E50-961E39038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940"/>
          <a:stretch/>
        </p:blipFill>
        <p:spPr bwMode="auto">
          <a:xfrm>
            <a:off x="4267201" y="10"/>
            <a:ext cx="7924800" cy="338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68876B0B-FB7F-64A9-0027-5386569ABA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17340" r="2" b="16813"/>
          <a:stretch/>
        </p:blipFill>
        <p:spPr>
          <a:xfrm>
            <a:off x="4650916" y="3474720"/>
            <a:ext cx="7555832" cy="3383280"/>
          </a:xfrm>
          <a:prstGeom prst="rect">
            <a:avLst/>
          </a:prstGeom>
        </p:spPr>
      </p:pic>
      <p:sp useBgFill="1">
        <p:nvSpPr>
          <p:cNvPr id="2057" name="Freeform: Shape 2056">
            <a:extLst>
              <a:ext uri="{FF2B5EF4-FFF2-40B4-BE49-F238E27FC236}">
                <a16:creationId xmlns:a16="http://schemas.microsoft.com/office/drawing/2014/main" id="{6A6EF10E-DF41-4BD3-8EB4-6F646531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4272" cy="6858000"/>
          </a:xfrm>
          <a:custGeom>
            <a:avLst/>
            <a:gdLst>
              <a:gd name="connsiteX0" fmla="*/ 0 w 6244272"/>
              <a:gd name="connsiteY0" fmla="*/ 0 h 6858000"/>
              <a:gd name="connsiteX1" fmla="*/ 732568 w 6244272"/>
              <a:gd name="connsiteY1" fmla="*/ 0 h 6858000"/>
              <a:gd name="connsiteX2" fmla="*/ 947849 w 6244272"/>
              <a:gd name="connsiteY2" fmla="*/ 0 h 6858000"/>
              <a:gd name="connsiteX3" fmla="*/ 1823619 w 6244272"/>
              <a:gd name="connsiteY3" fmla="*/ 0 h 6858000"/>
              <a:gd name="connsiteX4" fmla="*/ 5235673 w 6244272"/>
              <a:gd name="connsiteY4" fmla="*/ 0 h 6858000"/>
              <a:gd name="connsiteX5" fmla="*/ 4933297 w 6244272"/>
              <a:gd name="connsiteY5" fmla="*/ 110269 h 6858000"/>
              <a:gd name="connsiteX6" fmla="*/ 4976910 w 6244272"/>
              <a:gd name="connsiteY6" fmla="*/ 135168 h 6858000"/>
              <a:gd name="connsiteX7" fmla="*/ 5238580 w 6244272"/>
              <a:gd name="connsiteY7" fmla="*/ 71141 h 6858000"/>
              <a:gd name="connsiteX8" fmla="*/ 5290914 w 6244272"/>
              <a:gd name="connsiteY8" fmla="*/ 88927 h 6858000"/>
              <a:gd name="connsiteX9" fmla="*/ 5264747 w 6244272"/>
              <a:gd name="connsiteY9" fmla="*/ 163625 h 6858000"/>
              <a:gd name="connsiteX10" fmla="*/ 5151357 w 6244272"/>
              <a:gd name="connsiteY10" fmla="*/ 192082 h 6858000"/>
              <a:gd name="connsiteX11" fmla="*/ 4974002 w 6244272"/>
              <a:gd name="connsiteY11" fmla="*/ 373491 h 6858000"/>
              <a:gd name="connsiteX12" fmla="*/ 5241488 w 6244272"/>
              <a:gd name="connsiteY12" fmla="*/ 352148 h 6858000"/>
              <a:gd name="connsiteX13" fmla="*/ 5288007 w 6244272"/>
              <a:gd name="connsiteY13" fmla="*/ 394834 h 6858000"/>
              <a:gd name="connsiteX14" fmla="*/ 5305452 w 6244272"/>
              <a:gd name="connsiteY14" fmla="*/ 451747 h 6858000"/>
              <a:gd name="connsiteX15" fmla="*/ 5383953 w 6244272"/>
              <a:gd name="connsiteY15" fmla="*/ 359262 h 6858000"/>
              <a:gd name="connsiteX16" fmla="*/ 5450825 w 6244272"/>
              <a:gd name="connsiteY16" fmla="*/ 334364 h 6858000"/>
              <a:gd name="connsiteX17" fmla="*/ 5471177 w 6244272"/>
              <a:gd name="connsiteY17" fmla="*/ 416176 h 6858000"/>
              <a:gd name="connsiteX18" fmla="*/ 5410121 w 6244272"/>
              <a:gd name="connsiteY18" fmla="*/ 505101 h 6858000"/>
              <a:gd name="connsiteX19" fmla="*/ 5247303 w 6244272"/>
              <a:gd name="connsiteY19" fmla="*/ 558458 h 6858000"/>
              <a:gd name="connsiteX20" fmla="*/ 5421750 w 6244272"/>
              <a:gd name="connsiteY20" fmla="*/ 558458 h 6858000"/>
              <a:gd name="connsiteX21" fmla="*/ 5622364 w 6244272"/>
              <a:gd name="connsiteY21" fmla="*/ 522887 h 6858000"/>
              <a:gd name="connsiteX22" fmla="*/ 5834608 w 6244272"/>
              <a:gd name="connsiteY22" fmla="*/ 533558 h 6858000"/>
              <a:gd name="connsiteX23" fmla="*/ 6035223 w 6244272"/>
              <a:gd name="connsiteY23" fmla="*/ 462417 h 6858000"/>
              <a:gd name="connsiteX24" fmla="*/ 6238745 w 6244272"/>
              <a:gd name="connsiteY24" fmla="*/ 465975 h 6858000"/>
              <a:gd name="connsiteX25" fmla="*/ 5337434 w 6244272"/>
              <a:gd name="connsiteY25" fmla="*/ 910606 h 6858000"/>
              <a:gd name="connsiteX26" fmla="*/ 5381046 w 6244272"/>
              <a:gd name="connsiteY26" fmla="*/ 921277 h 6858000"/>
              <a:gd name="connsiteX27" fmla="*/ 5439195 w 6244272"/>
              <a:gd name="connsiteY27" fmla="*/ 949734 h 6858000"/>
              <a:gd name="connsiteX28" fmla="*/ 5395583 w 6244272"/>
              <a:gd name="connsiteY28" fmla="*/ 1006647 h 6858000"/>
              <a:gd name="connsiteX29" fmla="*/ 5160079 w 6244272"/>
              <a:gd name="connsiteY29" fmla="*/ 1113358 h 6858000"/>
              <a:gd name="connsiteX30" fmla="*/ 5101930 w 6244272"/>
              <a:gd name="connsiteY30" fmla="*/ 1220069 h 6858000"/>
              <a:gd name="connsiteX31" fmla="*/ 5174617 w 6244272"/>
              <a:gd name="connsiteY31" fmla="*/ 1209399 h 6858000"/>
              <a:gd name="connsiteX32" fmla="*/ 5238580 w 6244272"/>
              <a:gd name="connsiteY32" fmla="*/ 1230741 h 6858000"/>
              <a:gd name="connsiteX33" fmla="*/ 5212414 w 6244272"/>
              <a:gd name="connsiteY33" fmla="*/ 1365909 h 6858000"/>
              <a:gd name="connsiteX34" fmla="*/ 4878056 w 6244272"/>
              <a:gd name="connsiteY34" fmla="*/ 1540204 h 6858000"/>
              <a:gd name="connsiteX35" fmla="*/ 4848982 w 6244272"/>
              <a:gd name="connsiteY35" fmla="*/ 1597117 h 6858000"/>
              <a:gd name="connsiteX36" fmla="*/ 4889686 w 6244272"/>
              <a:gd name="connsiteY36" fmla="*/ 1636245 h 6858000"/>
              <a:gd name="connsiteX37" fmla="*/ 4997261 w 6244272"/>
              <a:gd name="connsiteY37" fmla="*/ 1657587 h 6858000"/>
              <a:gd name="connsiteX38" fmla="*/ 4846074 w 6244272"/>
              <a:gd name="connsiteY38" fmla="*/ 1849668 h 6858000"/>
              <a:gd name="connsiteX39" fmla="*/ 4790832 w 6244272"/>
              <a:gd name="connsiteY39" fmla="*/ 1903025 h 6858000"/>
              <a:gd name="connsiteX40" fmla="*/ 4694886 w 6244272"/>
              <a:gd name="connsiteY40" fmla="*/ 1984836 h 6858000"/>
              <a:gd name="connsiteX41" fmla="*/ 4694886 w 6244272"/>
              <a:gd name="connsiteY41" fmla="*/ 2013292 h 6858000"/>
              <a:gd name="connsiteX42" fmla="*/ 4822814 w 6244272"/>
              <a:gd name="connsiteY42" fmla="*/ 2102219 h 6858000"/>
              <a:gd name="connsiteX43" fmla="*/ 5055411 w 6244272"/>
              <a:gd name="connsiteY43" fmla="*/ 2077320 h 6858000"/>
              <a:gd name="connsiteX44" fmla="*/ 4712331 w 6244272"/>
              <a:gd name="connsiteY44" fmla="*/ 2208931 h 6858000"/>
              <a:gd name="connsiteX45" fmla="*/ 5822979 w 6244272"/>
              <a:gd name="connsiteY45" fmla="*/ 1892353 h 6858000"/>
              <a:gd name="connsiteX46" fmla="*/ 5753200 w 6244272"/>
              <a:gd name="connsiteY46" fmla="*/ 1974165 h 6858000"/>
              <a:gd name="connsiteX47" fmla="*/ 5363601 w 6244272"/>
              <a:gd name="connsiteY47" fmla="*/ 2191146 h 6858000"/>
              <a:gd name="connsiteX48" fmla="*/ 5253118 w 6244272"/>
              <a:gd name="connsiteY48" fmla="*/ 2326314 h 6858000"/>
              <a:gd name="connsiteX49" fmla="*/ 5136819 w 6244272"/>
              <a:gd name="connsiteY49" fmla="*/ 2401012 h 6858000"/>
              <a:gd name="connsiteX50" fmla="*/ 4974002 w 6244272"/>
              <a:gd name="connsiteY50" fmla="*/ 2401012 h 6858000"/>
              <a:gd name="connsiteX51" fmla="*/ 4857704 w 6244272"/>
              <a:gd name="connsiteY51" fmla="*/ 2518395 h 6858000"/>
              <a:gd name="connsiteX52" fmla="*/ 4976910 w 6244272"/>
              <a:gd name="connsiteY52" fmla="*/ 2543294 h 6858000"/>
              <a:gd name="connsiteX53" fmla="*/ 5116467 w 6244272"/>
              <a:gd name="connsiteY53" fmla="*/ 2525509 h 6858000"/>
              <a:gd name="connsiteX54" fmla="*/ 5273470 w 6244272"/>
              <a:gd name="connsiteY54" fmla="*/ 2564636 h 6858000"/>
              <a:gd name="connsiteX55" fmla="*/ 5418843 w 6244272"/>
              <a:gd name="connsiteY55" fmla="*/ 2532623 h 6858000"/>
              <a:gd name="connsiteX56" fmla="*/ 5593290 w 6244272"/>
              <a:gd name="connsiteY56" fmla="*/ 2553965 h 6858000"/>
              <a:gd name="connsiteX57" fmla="*/ 5648532 w 6244272"/>
              <a:gd name="connsiteY57" fmla="*/ 2692689 h 6858000"/>
              <a:gd name="connsiteX58" fmla="*/ 5665976 w 6244272"/>
              <a:gd name="connsiteY58" fmla="*/ 2703362 h 6858000"/>
              <a:gd name="connsiteX59" fmla="*/ 5988704 w 6244272"/>
              <a:gd name="connsiteY59" fmla="*/ 2923898 h 6858000"/>
              <a:gd name="connsiteX60" fmla="*/ 6078835 w 6244272"/>
              <a:gd name="connsiteY60" fmla="*/ 2941684 h 6858000"/>
              <a:gd name="connsiteX61" fmla="*/ 5546771 w 6244272"/>
              <a:gd name="connsiteY61" fmla="*/ 3329402 h 6858000"/>
              <a:gd name="connsiteX62" fmla="*/ 5904388 w 6244272"/>
              <a:gd name="connsiteY62" fmla="*/ 3229805 h 6858000"/>
              <a:gd name="connsiteX63" fmla="*/ 5953814 w 6244272"/>
              <a:gd name="connsiteY63" fmla="*/ 3393429 h 6858000"/>
              <a:gd name="connsiteX64" fmla="*/ 5785182 w 6244272"/>
              <a:gd name="connsiteY64" fmla="*/ 3539269 h 6858000"/>
              <a:gd name="connsiteX65" fmla="*/ 5724125 w 6244272"/>
              <a:gd name="connsiteY65" fmla="*/ 3827390 h 6858000"/>
              <a:gd name="connsiteX66" fmla="*/ 5753200 w 6244272"/>
              <a:gd name="connsiteY66" fmla="*/ 4090612 h 6858000"/>
              <a:gd name="connsiteX67" fmla="*/ 5825886 w 6244272"/>
              <a:gd name="connsiteY67" fmla="*/ 4172424 h 6858000"/>
              <a:gd name="connsiteX68" fmla="*/ 5930554 w 6244272"/>
              <a:gd name="connsiteY68" fmla="*/ 4321821 h 6858000"/>
              <a:gd name="connsiteX69" fmla="*/ 5994519 w 6244272"/>
              <a:gd name="connsiteY69" fmla="*/ 4414305 h 6858000"/>
              <a:gd name="connsiteX70" fmla="*/ 6218393 w 6244272"/>
              <a:gd name="connsiteY70" fmla="*/ 4378734 h 6858000"/>
              <a:gd name="connsiteX71" fmla="*/ 5918925 w 6244272"/>
              <a:gd name="connsiteY71" fmla="*/ 4613499 h 6858000"/>
              <a:gd name="connsiteX72" fmla="*/ 6160243 w 6244272"/>
              <a:gd name="connsiteY72" fmla="*/ 4585042 h 6858000"/>
              <a:gd name="connsiteX73" fmla="*/ 6238745 w 6244272"/>
              <a:gd name="connsiteY73" fmla="*/ 4602828 h 6858000"/>
              <a:gd name="connsiteX74" fmla="*/ 6195133 w 6244272"/>
              <a:gd name="connsiteY74" fmla="*/ 4677526 h 6858000"/>
              <a:gd name="connsiteX75" fmla="*/ 6017778 w 6244272"/>
              <a:gd name="connsiteY75" fmla="*/ 4805580 h 6858000"/>
              <a:gd name="connsiteX76" fmla="*/ 5651439 w 6244272"/>
              <a:gd name="connsiteY76" fmla="*/ 5154171 h 6858000"/>
              <a:gd name="connsiteX77" fmla="*/ 6006149 w 6244272"/>
              <a:gd name="connsiteY77" fmla="*/ 4994104 h 6858000"/>
              <a:gd name="connsiteX78" fmla="*/ 5633994 w 6244272"/>
              <a:gd name="connsiteY78" fmla="*/ 5353367 h 6858000"/>
              <a:gd name="connsiteX79" fmla="*/ 5552586 w 6244272"/>
              <a:gd name="connsiteY79" fmla="*/ 5474306 h 6858000"/>
              <a:gd name="connsiteX80" fmla="*/ 5383953 w 6244272"/>
              <a:gd name="connsiteY80" fmla="*/ 5769542 h 6858000"/>
              <a:gd name="connsiteX81" fmla="*/ 5392675 w 6244272"/>
              <a:gd name="connsiteY81" fmla="*/ 5801555 h 6858000"/>
              <a:gd name="connsiteX82" fmla="*/ 5584568 w 6244272"/>
              <a:gd name="connsiteY82" fmla="*/ 5755314 h 6858000"/>
              <a:gd name="connsiteX83" fmla="*/ 5334526 w 6244272"/>
              <a:gd name="connsiteY83" fmla="*/ 6004307 h 6858000"/>
              <a:gd name="connsiteX84" fmla="*/ 5075763 w 6244272"/>
              <a:gd name="connsiteY84" fmla="*/ 6196388 h 6858000"/>
              <a:gd name="connsiteX85" fmla="*/ 5258933 w 6244272"/>
              <a:gd name="connsiteY85" fmla="*/ 6167932 h 6858000"/>
              <a:gd name="connsiteX86" fmla="*/ 5511881 w 6244272"/>
              <a:gd name="connsiteY86" fmla="*/ 6057663 h 6858000"/>
              <a:gd name="connsiteX87" fmla="*/ 5599105 w 6244272"/>
              <a:gd name="connsiteY87" fmla="*/ 6100347 h 6858000"/>
              <a:gd name="connsiteX88" fmla="*/ 5360693 w 6244272"/>
              <a:gd name="connsiteY88" fmla="*/ 6281757 h 6858000"/>
              <a:gd name="connsiteX89" fmla="*/ 5224043 w 6244272"/>
              <a:gd name="connsiteY89" fmla="*/ 6367127 h 6858000"/>
              <a:gd name="connsiteX90" fmla="*/ 5168801 w 6244272"/>
              <a:gd name="connsiteY90" fmla="*/ 6431153 h 6858000"/>
              <a:gd name="connsiteX91" fmla="*/ 5011799 w 6244272"/>
              <a:gd name="connsiteY91" fmla="*/ 6658805 h 6858000"/>
              <a:gd name="connsiteX92" fmla="*/ 4651275 w 6244272"/>
              <a:gd name="connsiteY92" fmla="*/ 6858000 h 6858000"/>
              <a:gd name="connsiteX93" fmla="*/ 1823619 w 6244272"/>
              <a:gd name="connsiteY93" fmla="*/ 6858000 h 6858000"/>
              <a:gd name="connsiteX94" fmla="*/ 947849 w 6244272"/>
              <a:gd name="connsiteY94" fmla="*/ 6858000 h 6858000"/>
              <a:gd name="connsiteX95" fmla="*/ 732568 w 6244272"/>
              <a:gd name="connsiteY95" fmla="*/ 6858000 h 6858000"/>
              <a:gd name="connsiteX96" fmla="*/ 0 w 6244272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6244272" h="6858000">
                <a:moveTo>
                  <a:pt x="0" y="0"/>
                </a:moveTo>
                <a:lnTo>
                  <a:pt x="732568" y="0"/>
                </a:lnTo>
                <a:lnTo>
                  <a:pt x="947849" y="0"/>
                </a:lnTo>
                <a:lnTo>
                  <a:pt x="1823619" y="0"/>
                </a:lnTo>
                <a:lnTo>
                  <a:pt x="5235673" y="0"/>
                </a:lnTo>
                <a:cubicBezTo>
                  <a:pt x="5133912" y="35571"/>
                  <a:pt x="5035058" y="78255"/>
                  <a:pt x="4933297" y="110269"/>
                </a:cubicBezTo>
                <a:cubicBezTo>
                  <a:pt x="4947835" y="145839"/>
                  <a:pt x="4962372" y="138725"/>
                  <a:pt x="4976910" y="135168"/>
                </a:cubicBezTo>
                <a:cubicBezTo>
                  <a:pt x="5064133" y="120941"/>
                  <a:pt x="5154264" y="110269"/>
                  <a:pt x="5238580" y="71141"/>
                </a:cubicBezTo>
                <a:cubicBezTo>
                  <a:pt x="5258933" y="64027"/>
                  <a:pt x="5282192" y="64027"/>
                  <a:pt x="5290914" y="88927"/>
                </a:cubicBezTo>
                <a:cubicBezTo>
                  <a:pt x="5305452" y="124497"/>
                  <a:pt x="5285100" y="145839"/>
                  <a:pt x="5264747" y="163625"/>
                </a:cubicBezTo>
                <a:cubicBezTo>
                  <a:pt x="5229858" y="195638"/>
                  <a:pt x="5189154" y="188525"/>
                  <a:pt x="5151357" y="192082"/>
                </a:cubicBezTo>
                <a:cubicBezTo>
                  <a:pt x="5046689" y="209867"/>
                  <a:pt x="4997261" y="259665"/>
                  <a:pt x="4974002" y="373491"/>
                </a:cubicBezTo>
                <a:cubicBezTo>
                  <a:pt x="5064133" y="327250"/>
                  <a:pt x="5154264" y="384162"/>
                  <a:pt x="5241488" y="352148"/>
                </a:cubicBezTo>
                <a:cubicBezTo>
                  <a:pt x="5264747" y="345034"/>
                  <a:pt x="5299637" y="355706"/>
                  <a:pt x="5288007" y="394834"/>
                </a:cubicBezTo>
                <a:cubicBezTo>
                  <a:pt x="5276378" y="430405"/>
                  <a:pt x="5238580" y="458860"/>
                  <a:pt x="5305452" y="451747"/>
                </a:cubicBezTo>
                <a:cubicBezTo>
                  <a:pt x="5354879" y="448189"/>
                  <a:pt x="5369416" y="405504"/>
                  <a:pt x="5383953" y="359262"/>
                </a:cubicBezTo>
                <a:cubicBezTo>
                  <a:pt x="5395583" y="334364"/>
                  <a:pt x="5427565" y="320135"/>
                  <a:pt x="5450825" y="334364"/>
                </a:cubicBezTo>
                <a:cubicBezTo>
                  <a:pt x="5479899" y="348592"/>
                  <a:pt x="5471177" y="387720"/>
                  <a:pt x="5471177" y="416176"/>
                </a:cubicBezTo>
                <a:cubicBezTo>
                  <a:pt x="5474085" y="469532"/>
                  <a:pt x="5450825" y="494431"/>
                  <a:pt x="5410121" y="505101"/>
                </a:cubicBezTo>
                <a:cubicBezTo>
                  <a:pt x="5360693" y="519330"/>
                  <a:pt x="5311267" y="537116"/>
                  <a:pt x="5247303" y="558458"/>
                </a:cubicBezTo>
                <a:cubicBezTo>
                  <a:pt x="5317082" y="594028"/>
                  <a:pt x="5369416" y="586915"/>
                  <a:pt x="5421750" y="558458"/>
                </a:cubicBezTo>
                <a:cubicBezTo>
                  <a:pt x="5485714" y="526444"/>
                  <a:pt x="5570030" y="483759"/>
                  <a:pt x="5622364" y="522887"/>
                </a:cubicBezTo>
                <a:cubicBezTo>
                  <a:pt x="5700865" y="579800"/>
                  <a:pt x="5764829" y="544229"/>
                  <a:pt x="5834608" y="533558"/>
                </a:cubicBezTo>
                <a:cubicBezTo>
                  <a:pt x="5979982" y="512216"/>
                  <a:pt x="5889850" y="480203"/>
                  <a:pt x="6035223" y="462417"/>
                </a:cubicBezTo>
                <a:cubicBezTo>
                  <a:pt x="6093372" y="455303"/>
                  <a:pt x="6154429" y="426847"/>
                  <a:pt x="6238745" y="465975"/>
                </a:cubicBezTo>
                <a:cubicBezTo>
                  <a:pt x="5857868" y="672284"/>
                  <a:pt x="5677606" y="658055"/>
                  <a:pt x="5337434" y="910606"/>
                </a:cubicBezTo>
                <a:cubicBezTo>
                  <a:pt x="5351971" y="935506"/>
                  <a:pt x="5366508" y="924835"/>
                  <a:pt x="5381046" y="921277"/>
                </a:cubicBezTo>
                <a:cubicBezTo>
                  <a:pt x="5404305" y="917720"/>
                  <a:pt x="5433380" y="903491"/>
                  <a:pt x="5439195" y="949734"/>
                </a:cubicBezTo>
                <a:cubicBezTo>
                  <a:pt x="5442103" y="985305"/>
                  <a:pt x="5424657" y="1003089"/>
                  <a:pt x="5395583" y="1006647"/>
                </a:cubicBezTo>
                <a:cubicBezTo>
                  <a:pt x="5311267" y="1020875"/>
                  <a:pt x="5235673" y="1070674"/>
                  <a:pt x="5160079" y="1113358"/>
                </a:cubicBezTo>
                <a:cubicBezTo>
                  <a:pt x="5125190" y="1131144"/>
                  <a:pt x="5087393" y="1156043"/>
                  <a:pt x="5101930" y="1220069"/>
                </a:cubicBezTo>
                <a:cubicBezTo>
                  <a:pt x="5131004" y="1237855"/>
                  <a:pt x="5151357" y="1212955"/>
                  <a:pt x="5174617" y="1209399"/>
                </a:cubicBezTo>
                <a:cubicBezTo>
                  <a:pt x="5197876" y="1205842"/>
                  <a:pt x="5253118" y="1220069"/>
                  <a:pt x="5238580" y="1230741"/>
                </a:cubicBezTo>
                <a:cubicBezTo>
                  <a:pt x="5171709" y="1269868"/>
                  <a:pt x="5293822" y="1365909"/>
                  <a:pt x="5212414" y="1365909"/>
                </a:cubicBezTo>
                <a:cubicBezTo>
                  <a:pt x="5078671" y="1365909"/>
                  <a:pt x="5005984" y="1536647"/>
                  <a:pt x="4878056" y="1540204"/>
                </a:cubicBezTo>
                <a:cubicBezTo>
                  <a:pt x="4857704" y="1540204"/>
                  <a:pt x="4848982" y="1572219"/>
                  <a:pt x="4848982" y="1597117"/>
                </a:cubicBezTo>
                <a:cubicBezTo>
                  <a:pt x="4848982" y="1629132"/>
                  <a:pt x="4869333" y="1632688"/>
                  <a:pt x="4889686" y="1636245"/>
                </a:cubicBezTo>
                <a:cubicBezTo>
                  <a:pt x="4921668" y="1639802"/>
                  <a:pt x="4956557" y="1597117"/>
                  <a:pt x="4997261" y="1657587"/>
                </a:cubicBezTo>
                <a:cubicBezTo>
                  <a:pt x="4921668" y="1693158"/>
                  <a:pt x="4843167" y="1728729"/>
                  <a:pt x="4846074" y="1849668"/>
                </a:cubicBezTo>
                <a:cubicBezTo>
                  <a:pt x="4846074" y="1881683"/>
                  <a:pt x="4814092" y="1895910"/>
                  <a:pt x="4790832" y="1903025"/>
                </a:cubicBezTo>
                <a:cubicBezTo>
                  <a:pt x="4750128" y="1917252"/>
                  <a:pt x="4718146" y="1938595"/>
                  <a:pt x="4694886" y="1984836"/>
                </a:cubicBezTo>
                <a:cubicBezTo>
                  <a:pt x="4694886" y="1995507"/>
                  <a:pt x="4694886" y="2002622"/>
                  <a:pt x="4694886" y="2013292"/>
                </a:cubicBezTo>
                <a:cubicBezTo>
                  <a:pt x="4700701" y="2123562"/>
                  <a:pt x="4758850" y="2120004"/>
                  <a:pt x="4822814" y="2102219"/>
                </a:cubicBezTo>
                <a:cubicBezTo>
                  <a:pt x="4898408" y="2080877"/>
                  <a:pt x="4974002" y="2038192"/>
                  <a:pt x="5055411" y="2077320"/>
                </a:cubicBezTo>
                <a:cubicBezTo>
                  <a:pt x="4942020" y="2130676"/>
                  <a:pt x="4817000" y="2134233"/>
                  <a:pt x="4712331" y="2208931"/>
                </a:cubicBezTo>
                <a:cubicBezTo>
                  <a:pt x="5101930" y="2223159"/>
                  <a:pt x="5445010" y="1984836"/>
                  <a:pt x="5822979" y="1892353"/>
                </a:cubicBezTo>
                <a:cubicBezTo>
                  <a:pt x="5811349" y="1952823"/>
                  <a:pt x="5779367" y="1967051"/>
                  <a:pt x="5753200" y="1974165"/>
                </a:cubicBezTo>
                <a:cubicBezTo>
                  <a:pt x="5613642" y="2020407"/>
                  <a:pt x="5491529" y="2112891"/>
                  <a:pt x="5363601" y="2191146"/>
                </a:cubicBezTo>
                <a:cubicBezTo>
                  <a:pt x="5311267" y="2223159"/>
                  <a:pt x="5273470" y="2258731"/>
                  <a:pt x="5253118" y="2326314"/>
                </a:cubicBezTo>
                <a:cubicBezTo>
                  <a:pt x="5235673" y="2390340"/>
                  <a:pt x="5200783" y="2418796"/>
                  <a:pt x="5136819" y="2401012"/>
                </a:cubicBezTo>
                <a:cubicBezTo>
                  <a:pt x="5084485" y="2386784"/>
                  <a:pt x="5029243" y="2393898"/>
                  <a:pt x="4974002" y="2401012"/>
                </a:cubicBezTo>
                <a:cubicBezTo>
                  <a:pt x="4912946" y="2408126"/>
                  <a:pt x="4843167" y="2479267"/>
                  <a:pt x="4857704" y="2518395"/>
                </a:cubicBezTo>
                <a:cubicBezTo>
                  <a:pt x="4886778" y="2582422"/>
                  <a:pt x="4936205" y="2550408"/>
                  <a:pt x="4976910" y="2543294"/>
                </a:cubicBezTo>
                <a:cubicBezTo>
                  <a:pt x="5026336" y="2536181"/>
                  <a:pt x="5116467" y="2518395"/>
                  <a:pt x="5116467" y="2525509"/>
                </a:cubicBezTo>
                <a:cubicBezTo>
                  <a:pt x="5148450" y="2685576"/>
                  <a:pt x="5221136" y="2564636"/>
                  <a:pt x="5273470" y="2564636"/>
                </a:cubicBezTo>
                <a:cubicBezTo>
                  <a:pt x="5322897" y="2564636"/>
                  <a:pt x="5372323" y="2546851"/>
                  <a:pt x="5418843" y="2532623"/>
                </a:cubicBezTo>
                <a:cubicBezTo>
                  <a:pt x="5479899" y="2514837"/>
                  <a:pt x="5535140" y="2546851"/>
                  <a:pt x="5593290" y="2553965"/>
                </a:cubicBezTo>
                <a:cubicBezTo>
                  <a:pt x="5645624" y="2561080"/>
                  <a:pt x="5616550" y="2653563"/>
                  <a:pt x="5648532" y="2692689"/>
                </a:cubicBezTo>
                <a:cubicBezTo>
                  <a:pt x="5654346" y="2703362"/>
                  <a:pt x="5660161" y="2703362"/>
                  <a:pt x="5665976" y="2703362"/>
                </a:cubicBezTo>
                <a:cubicBezTo>
                  <a:pt x="5683421" y="2980812"/>
                  <a:pt x="5988704" y="2913227"/>
                  <a:pt x="5988704" y="2923898"/>
                </a:cubicBezTo>
                <a:cubicBezTo>
                  <a:pt x="6014871" y="2941684"/>
                  <a:pt x="6046853" y="2899000"/>
                  <a:pt x="6078835" y="2941684"/>
                </a:cubicBezTo>
                <a:cubicBezTo>
                  <a:pt x="5942185" y="3137322"/>
                  <a:pt x="5732847" y="3183563"/>
                  <a:pt x="5546771" y="3329402"/>
                </a:cubicBezTo>
                <a:cubicBezTo>
                  <a:pt x="5700865" y="3379202"/>
                  <a:pt x="5790997" y="3208463"/>
                  <a:pt x="5904388" y="3229805"/>
                </a:cubicBezTo>
                <a:cubicBezTo>
                  <a:pt x="5959629" y="3283162"/>
                  <a:pt x="5793904" y="3368530"/>
                  <a:pt x="5953814" y="3393429"/>
                </a:cubicBezTo>
                <a:cubicBezTo>
                  <a:pt x="5884036" y="3439672"/>
                  <a:pt x="5834608" y="3485914"/>
                  <a:pt x="5785182" y="3539269"/>
                </a:cubicBezTo>
                <a:cubicBezTo>
                  <a:pt x="5700865" y="3635309"/>
                  <a:pt x="5683421" y="3699337"/>
                  <a:pt x="5724125" y="3827390"/>
                </a:cubicBezTo>
                <a:cubicBezTo>
                  <a:pt x="5750293" y="3912759"/>
                  <a:pt x="5788089" y="3991015"/>
                  <a:pt x="5753200" y="4090612"/>
                </a:cubicBezTo>
                <a:cubicBezTo>
                  <a:pt x="5729940" y="4158196"/>
                  <a:pt x="5738663" y="4204438"/>
                  <a:pt x="5825886" y="4172424"/>
                </a:cubicBezTo>
                <a:cubicBezTo>
                  <a:pt x="5918925" y="4140411"/>
                  <a:pt x="5953814" y="4200882"/>
                  <a:pt x="5930554" y="4321821"/>
                </a:cubicBezTo>
                <a:cubicBezTo>
                  <a:pt x="5916018" y="4400076"/>
                  <a:pt x="5930554" y="4424975"/>
                  <a:pt x="5994519" y="4414305"/>
                </a:cubicBezTo>
                <a:cubicBezTo>
                  <a:pt x="6064297" y="4403633"/>
                  <a:pt x="6131169" y="4353835"/>
                  <a:pt x="6218393" y="4378734"/>
                </a:cubicBezTo>
                <a:cubicBezTo>
                  <a:pt x="6148614" y="4521016"/>
                  <a:pt x="6000333" y="4478331"/>
                  <a:pt x="5918925" y="4613499"/>
                </a:cubicBezTo>
                <a:cubicBezTo>
                  <a:pt x="6014871" y="4613499"/>
                  <a:pt x="6090465" y="4613499"/>
                  <a:pt x="6160243" y="4585042"/>
                </a:cubicBezTo>
                <a:cubicBezTo>
                  <a:pt x="6189318" y="4574373"/>
                  <a:pt x="6221300" y="4560144"/>
                  <a:pt x="6238745" y="4602828"/>
                </a:cubicBezTo>
                <a:cubicBezTo>
                  <a:pt x="6259098" y="4652628"/>
                  <a:pt x="6218393" y="4670412"/>
                  <a:pt x="6195133" y="4677526"/>
                </a:cubicBezTo>
                <a:cubicBezTo>
                  <a:pt x="6128261" y="4702425"/>
                  <a:pt x="6075928" y="4759339"/>
                  <a:pt x="6017778" y="4805580"/>
                </a:cubicBezTo>
                <a:cubicBezTo>
                  <a:pt x="5892758" y="4905177"/>
                  <a:pt x="5756107" y="4990547"/>
                  <a:pt x="5651439" y="5154171"/>
                </a:cubicBezTo>
                <a:cubicBezTo>
                  <a:pt x="5782275" y="5111487"/>
                  <a:pt x="5881128" y="5011889"/>
                  <a:pt x="6006149" y="4994104"/>
                </a:cubicBezTo>
                <a:cubicBezTo>
                  <a:pt x="5898572" y="5143500"/>
                  <a:pt x="5761922" y="5243097"/>
                  <a:pt x="5633994" y="5353367"/>
                </a:cubicBezTo>
                <a:cubicBezTo>
                  <a:pt x="5596197" y="5385379"/>
                  <a:pt x="5558400" y="5406721"/>
                  <a:pt x="5552586" y="5474306"/>
                </a:cubicBezTo>
                <a:cubicBezTo>
                  <a:pt x="5535140" y="5605917"/>
                  <a:pt x="5488622" y="5712629"/>
                  <a:pt x="5383953" y="5769542"/>
                </a:cubicBezTo>
                <a:cubicBezTo>
                  <a:pt x="5383953" y="5769542"/>
                  <a:pt x="5389768" y="5790884"/>
                  <a:pt x="5392675" y="5801555"/>
                </a:cubicBezTo>
                <a:cubicBezTo>
                  <a:pt x="5456640" y="5805112"/>
                  <a:pt x="5506066" y="5726858"/>
                  <a:pt x="5584568" y="5755314"/>
                </a:cubicBezTo>
                <a:cubicBezTo>
                  <a:pt x="5506066" y="5862025"/>
                  <a:pt x="5442103" y="5954508"/>
                  <a:pt x="5334526" y="6004307"/>
                </a:cubicBezTo>
                <a:cubicBezTo>
                  <a:pt x="5247303" y="6043434"/>
                  <a:pt x="5139727" y="6068335"/>
                  <a:pt x="5075763" y="6196388"/>
                </a:cubicBezTo>
                <a:cubicBezTo>
                  <a:pt x="5148450" y="6221287"/>
                  <a:pt x="5203691" y="6189274"/>
                  <a:pt x="5258933" y="6167932"/>
                </a:cubicBezTo>
                <a:cubicBezTo>
                  <a:pt x="5343249" y="6132361"/>
                  <a:pt x="5427565" y="6093234"/>
                  <a:pt x="5511881" y="6057663"/>
                </a:cubicBezTo>
                <a:cubicBezTo>
                  <a:pt x="5543864" y="6043434"/>
                  <a:pt x="5578753" y="6036320"/>
                  <a:pt x="5599105" y="6100347"/>
                </a:cubicBezTo>
                <a:cubicBezTo>
                  <a:pt x="5491529" y="6114575"/>
                  <a:pt x="5427565" y="6199945"/>
                  <a:pt x="5360693" y="6281757"/>
                </a:cubicBezTo>
                <a:cubicBezTo>
                  <a:pt x="5322897" y="6327999"/>
                  <a:pt x="5290914" y="6388469"/>
                  <a:pt x="5224043" y="6367127"/>
                </a:cubicBezTo>
                <a:cubicBezTo>
                  <a:pt x="5189154" y="6356456"/>
                  <a:pt x="5165894" y="6388469"/>
                  <a:pt x="5168801" y="6431153"/>
                </a:cubicBezTo>
                <a:cubicBezTo>
                  <a:pt x="5183339" y="6580550"/>
                  <a:pt x="5099022" y="6630349"/>
                  <a:pt x="5011799" y="6658805"/>
                </a:cubicBezTo>
                <a:cubicBezTo>
                  <a:pt x="4883871" y="6701489"/>
                  <a:pt x="4770480" y="6786859"/>
                  <a:pt x="4651275" y="6858000"/>
                </a:cubicBezTo>
                <a:lnTo>
                  <a:pt x="1823619" y="6858000"/>
                </a:lnTo>
                <a:lnTo>
                  <a:pt x="947849" y="6858000"/>
                </a:lnTo>
                <a:lnTo>
                  <a:pt x="732568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FD35EC0-4F78-6099-9A27-42A02FF42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216" y="1071563"/>
            <a:ext cx="3992700" cy="992721"/>
          </a:xfrm>
        </p:spPr>
        <p:txBody>
          <a:bodyPr>
            <a:normAutofit/>
          </a:bodyPr>
          <a:lstStyle/>
          <a:p>
            <a:pPr algn="l"/>
            <a:r>
              <a:rPr lang="it-IT" sz="3200" b="1" dirty="0"/>
              <a:t>The Reality of Financial Terminale</a:t>
            </a:r>
            <a:endParaRPr lang="it-IT" sz="3200" dirty="0">
              <a:latin typeface="Gotham Black" pitchFamily="2" charset="77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E6777AF-17BE-B077-4F15-2FBBC57A2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216" y="2445183"/>
            <a:ext cx="4007449" cy="3541279"/>
          </a:xfrm>
        </p:spPr>
        <p:txBody>
          <a:bodyPr>
            <a:noAutofit/>
          </a:bodyPr>
          <a:lstStyle/>
          <a:p>
            <a:pPr algn="l"/>
            <a:r>
              <a:rPr lang="it-IT" sz="2200" i="1" dirty="0" err="1"/>
              <a:t>Now</a:t>
            </a:r>
            <a:r>
              <a:rPr lang="it-IT" sz="2200" i="1" dirty="0"/>
              <a:t>, picture a cutting-</a:t>
            </a:r>
            <a:r>
              <a:rPr lang="it-IT" sz="2200" i="1" dirty="0" err="1"/>
              <a:t>edge</a:t>
            </a:r>
            <a:r>
              <a:rPr lang="it-IT" sz="2200" i="1" dirty="0"/>
              <a:t> </a:t>
            </a:r>
            <a:r>
              <a:rPr lang="it-IT" sz="2200" i="1" dirty="0" err="1"/>
              <a:t>financial</a:t>
            </a:r>
            <a:r>
              <a:rPr lang="it-IT" sz="2200" i="1" dirty="0"/>
              <a:t> terminal. </a:t>
            </a:r>
            <a:r>
              <a:rPr lang="it-IT" sz="2200" i="1" dirty="0" err="1"/>
              <a:t>It’s</a:t>
            </a:r>
            <a:r>
              <a:rPr lang="it-IT" sz="2200" i="1" dirty="0"/>
              <a:t> </a:t>
            </a:r>
            <a:r>
              <a:rPr lang="it-IT" sz="2200" i="1" dirty="0" err="1"/>
              <a:t>perfect</a:t>
            </a:r>
            <a:r>
              <a:rPr lang="it-IT" sz="2200" i="1" dirty="0"/>
              <a:t>, </a:t>
            </a:r>
            <a:r>
              <a:rPr lang="it-IT" sz="2200" i="1" dirty="0" err="1"/>
              <a:t>except</a:t>
            </a:r>
            <a:r>
              <a:rPr lang="it-IT" sz="2200" i="1" dirty="0"/>
              <a:t> </a:t>
            </a:r>
            <a:r>
              <a:rPr lang="it-IT" sz="2200" i="1" dirty="0" err="1"/>
              <a:t>it</a:t>
            </a:r>
            <a:r>
              <a:rPr lang="it-IT" sz="2200" i="1" dirty="0"/>
              <a:t> </a:t>
            </a:r>
            <a:r>
              <a:rPr lang="it-IT" sz="2200" i="1" dirty="0" err="1"/>
              <a:t>isn’t</a:t>
            </a:r>
            <a:r>
              <a:rPr lang="it-IT" sz="2200" i="1" dirty="0"/>
              <a:t>. </a:t>
            </a:r>
            <a:r>
              <a:rPr lang="it-IT" sz="2200" i="1" dirty="0" err="1"/>
              <a:t>Don’t</a:t>
            </a:r>
            <a:r>
              <a:rPr lang="it-IT" sz="2200" i="1" dirty="0"/>
              <a:t> </a:t>
            </a:r>
            <a:r>
              <a:rPr lang="it-IT" sz="2200" i="1" dirty="0" err="1"/>
              <a:t>get</a:t>
            </a:r>
            <a:r>
              <a:rPr lang="it-IT" sz="2200" i="1" dirty="0"/>
              <a:t> James </a:t>
            </a:r>
            <a:r>
              <a:rPr lang="it-IT" sz="2200" i="1" dirty="0" err="1"/>
              <a:t>wrong</a:t>
            </a:r>
            <a:r>
              <a:rPr lang="it-IT" sz="2200" i="1" dirty="0"/>
              <a:t>; the terminal </a:t>
            </a:r>
            <a:r>
              <a:rPr lang="it-IT" sz="2200" i="1" dirty="0" err="1"/>
              <a:t>does</a:t>
            </a:r>
            <a:r>
              <a:rPr lang="it-IT" sz="2200" i="1" dirty="0"/>
              <a:t> </a:t>
            </a:r>
            <a:r>
              <a:rPr lang="it-IT" sz="2200" i="1" dirty="0" err="1"/>
              <a:t>exactly</a:t>
            </a:r>
            <a:r>
              <a:rPr lang="it-IT" sz="2200" i="1" dirty="0"/>
              <a:t> </a:t>
            </a:r>
            <a:r>
              <a:rPr lang="it-IT" sz="2200" i="1" dirty="0" err="1"/>
              <a:t>what</a:t>
            </a:r>
            <a:r>
              <a:rPr lang="it-IT" sz="2200" i="1" dirty="0"/>
              <a:t> </a:t>
            </a:r>
            <a:r>
              <a:rPr lang="it-IT" sz="2200" i="1" dirty="0" err="1"/>
              <a:t>it</a:t>
            </a:r>
            <a:r>
              <a:rPr lang="it-IT" sz="2200" i="1" dirty="0"/>
              <a:t> </a:t>
            </a:r>
            <a:r>
              <a:rPr lang="it-IT" sz="2200" i="1" dirty="0" err="1"/>
              <a:t>was</a:t>
            </a:r>
            <a:r>
              <a:rPr lang="it-IT" sz="2200" i="1" dirty="0"/>
              <a:t> </a:t>
            </a:r>
            <a:r>
              <a:rPr lang="it-IT" sz="2200" i="1" dirty="0" err="1"/>
              <a:t>built</a:t>
            </a:r>
            <a:r>
              <a:rPr lang="it-IT" sz="2200" i="1" dirty="0"/>
              <a:t> for: </a:t>
            </a:r>
            <a:r>
              <a:rPr lang="it-IT" sz="2200" i="1" dirty="0" err="1"/>
              <a:t>providing</a:t>
            </a:r>
            <a:r>
              <a:rPr lang="it-IT" sz="2200" i="1" dirty="0"/>
              <a:t> an in-</a:t>
            </a:r>
            <a:r>
              <a:rPr lang="it-IT" sz="2200" i="1" dirty="0" err="1"/>
              <a:t>depth</a:t>
            </a:r>
            <a:r>
              <a:rPr lang="it-IT" sz="2200" i="1" dirty="0"/>
              <a:t>, technical </a:t>
            </a:r>
            <a:r>
              <a:rPr lang="it-IT" sz="2200" i="1" dirty="0" err="1"/>
              <a:t>overview</a:t>
            </a:r>
            <a:r>
              <a:rPr lang="it-IT" sz="2200" i="1" dirty="0"/>
              <a:t> of </a:t>
            </a:r>
            <a:r>
              <a:rPr lang="it-IT" sz="2200" b="1" i="1" dirty="0" err="1"/>
              <a:t>every</a:t>
            </a:r>
            <a:r>
              <a:rPr lang="it-IT" sz="2200" b="1" i="1" dirty="0"/>
              <a:t> single asset and </a:t>
            </a:r>
            <a:r>
              <a:rPr lang="it-IT" sz="2200" b="1" i="1" dirty="0" err="1"/>
              <a:t>variable</a:t>
            </a:r>
            <a:r>
              <a:rPr lang="it-IT" sz="2200" i="1" dirty="0"/>
              <a:t> </a:t>
            </a:r>
            <a:r>
              <a:rPr lang="it-IT" sz="2200" i="1" dirty="0" err="1"/>
              <a:t>that</a:t>
            </a:r>
            <a:r>
              <a:rPr lang="it-IT" sz="2200" i="1" dirty="0"/>
              <a:t> </a:t>
            </a:r>
            <a:r>
              <a:rPr lang="it-IT" sz="2200" i="1" dirty="0" err="1"/>
              <a:t>shapes</a:t>
            </a:r>
            <a:r>
              <a:rPr lang="it-IT" sz="2200" i="1" dirty="0"/>
              <a:t> global markets. But James </a:t>
            </a:r>
            <a:r>
              <a:rPr lang="it-IT" sz="2200" i="1" dirty="0" err="1"/>
              <a:t>doesn’t</a:t>
            </a:r>
            <a:r>
              <a:rPr lang="it-IT" sz="2200" i="1" dirty="0"/>
              <a:t> </a:t>
            </a:r>
            <a:r>
              <a:rPr lang="it-IT" sz="2200" i="1" dirty="0" err="1"/>
              <a:t>need</a:t>
            </a:r>
            <a:r>
              <a:rPr lang="it-IT" sz="2200" i="1" dirty="0"/>
              <a:t> </a:t>
            </a:r>
            <a:r>
              <a:rPr lang="it-IT" sz="2200" i="1" dirty="0" err="1"/>
              <a:t>all</a:t>
            </a:r>
            <a:r>
              <a:rPr lang="it-IT" sz="2200" i="1" dirty="0"/>
              <a:t> </a:t>
            </a:r>
            <a:r>
              <a:rPr lang="it-IT" sz="2200" i="1" dirty="0" err="1"/>
              <a:t>that</a:t>
            </a:r>
            <a:endParaRPr lang="it-IT" sz="2200" dirty="0"/>
          </a:p>
        </p:txBody>
      </p:sp>
    </p:spTree>
    <p:extLst>
      <p:ext uri="{BB962C8B-B14F-4D97-AF65-F5344CB8AC3E}">
        <p14:creationId xmlns:p14="http://schemas.microsoft.com/office/powerpoint/2010/main" val="3902060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E82A7F-AE55-72B5-D2DC-EAD170817D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7" name="Rectangle 309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mmagine che contiene interno, persona, Dispositivo di output, Personal Computer&#10;&#10;Il contenuto generato dall'IA potrebbe non essere corretto.">
            <a:extLst>
              <a:ext uri="{FF2B5EF4-FFF2-40B4-BE49-F238E27FC236}">
                <a16:creationId xmlns:a16="http://schemas.microsoft.com/office/drawing/2014/main" id="{13EF9B31-EF33-C8B8-D1BA-439C9C3CC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9" t="6484" r="27734" b="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9" name="Rectangle 309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FF61D63C-BDE8-508D-AA96-84E33FDC1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it-IT" sz="4800" b="1">
                <a:latin typeface="Gotham Black" pitchFamily="2" charset="77"/>
              </a:rPr>
              <a:t>The Information Overload Problem</a:t>
            </a:r>
            <a:endParaRPr lang="it-IT" sz="4800">
              <a:latin typeface="Gotham Black" pitchFamily="2" charset="77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9D5593A-B2A6-E47E-97D1-288A60DFD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785631"/>
            <a:ext cx="6165708" cy="1813628"/>
          </a:xfrm>
        </p:spPr>
        <p:txBody>
          <a:bodyPr>
            <a:noAutofit/>
          </a:bodyPr>
          <a:lstStyle/>
          <a:p>
            <a:pPr algn="l"/>
            <a:r>
              <a:rPr lang="it-IT" sz="2200" i="1" dirty="0"/>
              <a:t>James </a:t>
            </a:r>
            <a:r>
              <a:rPr lang="it-IT" sz="2200" i="1" dirty="0" err="1"/>
              <a:t>isn’t</a:t>
            </a:r>
            <a:r>
              <a:rPr lang="it-IT" sz="2200" i="1" dirty="0"/>
              <a:t> </a:t>
            </a:r>
            <a:r>
              <a:rPr lang="it-IT" sz="2200" i="1" dirty="0" err="1"/>
              <a:t>looking</a:t>
            </a:r>
            <a:r>
              <a:rPr lang="it-IT" sz="2200" i="1" dirty="0"/>
              <a:t> for an ISIN code of a </a:t>
            </a:r>
            <a:r>
              <a:rPr lang="it-IT" sz="2200" i="1" dirty="0" err="1"/>
              <a:t>thematic</a:t>
            </a:r>
            <a:r>
              <a:rPr lang="it-IT" sz="2200" i="1" dirty="0"/>
              <a:t> ETF tracking the </a:t>
            </a:r>
            <a:r>
              <a:rPr lang="it-IT" sz="2200" b="1" i="1" dirty="0"/>
              <a:t>top 10 </a:t>
            </a:r>
            <a:r>
              <a:rPr lang="it-IT" sz="2200" b="1" i="1" dirty="0" err="1"/>
              <a:t>most</a:t>
            </a:r>
            <a:r>
              <a:rPr lang="it-IT" sz="2200" b="1" i="1" dirty="0"/>
              <a:t> </a:t>
            </a:r>
            <a:r>
              <a:rPr lang="it-IT" sz="2200" b="1" i="1" dirty="0" err="1"/>
              <a:t>influential</a:t>
            </a:r>
            <a:r>
              <a:rPr lang="it-IT" sz="2200" b="1" i="1" dirty="0"/>
              <a:t> K-Pop </a:t>
            </a:r>
            <a:r>
              <a:rPr lang="it-IT" sz="2200" b="1" i="1" dirty="0" err="1"/>
              <a:t>artists</a:t>
            </a:r>
            <a:r>
              <a:rPr lang="it-IT" sz="2200" i="1" dirty="0"/>
              <a:t>. He </a:t>
            </a:r>
            <a:r>
              <a:rPr lang="it-IT" sz="2200" i="1" dirty="0" err="1"/>
              <a:t>needs</a:t>
            </a:r>
            <a:r>
              <a:rPr lang="it-IT" sz="2200" i="1" dirty="0"/>
              <a:t> </a:t>
            </a:r>
            <a:r>
              <a:rPr lang="it-IT" sz="2200" b="1" i="1" dirty="0"/>
              <a:t>precise, </a:t>
            </a:r>
            <a:r>
              <a:rPr lang="it-IT" sz="2200" b="1" i="1" dirty="0" err="1"/>
              <a:t>relevant</a:t>
            </a:r>
            <a:r>
              <a:rPr lang="it-IT" sz="2200" b="1" i="1" dirty="0"/>
              <a:t> information</a:t>
            </a:r>
            <a:r>
              <a:rPr lang="it-IT" sz="2200" i="1" dirty="0"/>
              <a:t>—</a:t>
            </a:r>
            <a:r>
              <a:rPr lang="it-IT" sz="2200" i="1" dirty="0" err="1"/>
              <a:t>right</a:t>
            </a:r>
            <a:r>
              <a:rPr lang="it-IT" sz="2200" i="1" dirty="0"/>
              <a:t> </a:t>
            </a:r>
            <a:r>
              <a:rPr lang="it-IT" sz="2200" i="1" dirty="0" err="1"/>
              <a:t>now</a:t>
            </a:r>
            <a:r>
              <a:rPr lang="it-IT" sz="2200" i="1" dirty="0"/>
              <a:t>—</a:t>
            </a:r>
            <a:r>
              <a:rPr lang="it-IT" sz="2200" i="1" dirty="0" err="1"/>
              <a:t>about</a:t>
            </a:r>
            <a:r>
              <a:rPr lang="it-IT" sz="2200" i="1" dirty="0"/>
              <a:t> the </a:t>
            </a:r>
            <a:r>
              <a:rPr lang="it-IT" sz="2200" i="1" dirty="0" err="1"/>
              <a:t>topic</a:t>
            </a:r>
            <a:r>
              <a:rPr lang="it-IT" sz="2200" i="1" dirty="0"/>
              <a:t> </a:t>
            </a:r>
            <a:r>
              <a:rPr lang="it-IT" sz="2200" i="1" dirty="0" err="1"/>
              <a:t>his</a:t>
            </a:r>
            <a:r>
              <a:rPr lang="it-IT" sz="2200" i="1" dirty="0"/>
              <a:t> client </a:t>
            </a:r>
            <a:r>
              <a:rPr lang="it-IT" sz="2200" i="1" dirty="0" err="1"/>
              <a:t>is</a:t>
            </a:r>
            <a:r>
              <a:rPr lang="it-IT" sz="2200" i="1" dirty="0"/>
              <a:t> </a:t>
            </a:r>
            <a:r>
              <a:rPr lang="it-IT" sz="2200" i="1" dirty="0" err="1"/>
              <a:t>obsessing</a:t>
            </a:r>
            <a:r>
              <a:rPr lang="it-IT" sz="2200" i="1" dirty="0"/>
              <a:t> over. </a:t>
            </a:r>
            <a:r>
              <a:rPr lang="it-IT" sz="2200" i="1" dirty="0" err="1"/>
              <a:t>Every</a:t>
            </a:r>
            <a:r>
              <a:rPr lang="it-IT" sz="2200" i="1" dirty="0"/>
              <a:t> second </a:t>
            </a:r>
            <a:r>
              <a:rPr lang="it-IT" sz="2200" i="1" dirty="0" err="1"/>
              <a:t>spent</a:t>
            </a:r>
            <a:r>
              <a:rPr lang="it-IT" sz="2200" i="1" dirty="0"/>
              <a:t> </a:t>
            </a:r>
            <a:r>
              <a:rPr lang="it-IT" sz="2200" i="1" dirty="0" err="1"/>
              <a:t>searching</a:t>
            </a:r>
            <a:r>
              <a:rPr lang="it-IT" sz="2200" i="1" dirty="0"/>
              <a:t> </a:t>
            </a:r>
            <a:r>
              <a:rPr lang="it-IT" sz="2200" i="1" dirty="0" err="1"/>
              <a:t>is</a:t>
            </a:r>
            <a:r>
              <a:rPr lang="it-IT" sz="2200" i="1" dirty="0"/>
              <a:t> a second of </a:t>
            </a:r>
            <a:r>
              <a:rPr lang="it-IT" sz="2200" i="1" dirty="0" err="1"/>
              <a:t>lost</a:t>
            </a:r>
            <a:r>
              <a:rPr lang="it-IT" sz="2200" i="1" dirty="0"/>
              <a:t> trust.</a:t>
            </a:r>
            <a:endParaRPr lang="it-IT" sz="2200" dirty="0"/>
          </a:p>
        </p:txBody>
      </p:sp>
      <p:sp>
        <p:nvSpPr>
          <p:cNvPr id="3101" name="Rectangle 310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03" name="Rectangle 310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1382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3FDCDE-52F9-4D60-60C9-CB31D27CD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DBF2C729-99B2-ACEB-E564-F25A0BB6C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l="4121" r="-1" b="-1"/>
          <a:stretch/>
        </p:blipFill>
        <p:spPr>
          <a:xfrm>
            <a:off x="-312801" y="10"/>
            <a:ext cx="9669642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2B9064A-9DE9-C8DF-5830-1E1B8D07F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33959" y="758231"/>
            <a:ext cx="3445765" cy="1706562"/>
          </a:xfrm>
          <a:noFill/>
        </p:spPr>
        <p:txBody>
          <a:bodyPr>
            <a:normAutofit/>
          </a:bodyPr>
          <a:lstStyle/>
          <a:p>
            <a:pPr algn="l"/>
            <a:r>
              <a:rPr lang="it-IT" sz="5200" dirty="0">
                <a:latin typeface="Gotham Black" pitchFamily="2" charset="77"/>
              </a:rPr>
              <a:t>Meet </a:t>
            </a:r>
            <a:r>
              <a:rPr lang="it-IT" sz="5200" dirty="0" err="1">
                <a:latin typeface="Gotham Black" pitchFamily="2" charset="77"/>
              </a:rPr>
              <a:t>Amedeus</a:t>
            </a:r>
            <a:endParaRPr lang="it-IT" sz="5200" dirty="0">
              <a:latin typeface="Gotham Black" pitchFamily="2" charset="77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29E0AF2-1BD2-2214-B17B-1DE7E2CF74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5167" y="2657475"/>
            <a:ext cx="4545138" cy="3457078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it-IT" sz="2200" dirty="0">
                <a:latin typeface=""/>
                <a:cs typeface="Al Bayan Plain"/>
              </a:rPr>
              <a:t>About </a:t>
            </a:r>
            <a:r>
              <a:rPr lang="it-IT" sz="2200" dirty="0" err="1">
                <a:latin typeface=""/>
                <a:cs typeface="Al Bayan Plain"/>
              </a:rPr>
              <a:t>that</a:t>
            </a:r>
            <a:r>
              <a:rPr lang="it-IT" sz="2200" dirty="0">
                <a:latin typeface=""/>
                <a:cs typeface="Al Bayan Plain"/>
              </a:rPr>
              <a:t>, </a:t>
            </a:r>
            <a:r>
              <a:rPr lang="it-IT" sz="2200" dirty="0" err="1">
                <a:latin typeface=""/>
                <a:cs typeface="Al Bayan Plain"/>
              </a:rPr>
              <a:t>let</a:t>
            </a:r>
            <a:r>
              <a:rPr lang="it-IT" sz="2200" dirty="0">
                <a:latin typeface=""/>
                <a:cs typeface="Al Bayan Plain"/>
              </a:rPr>
              <a:t> </a:t>
            </a:r>
            <a:r>
              <a:rPr lang="it-IT" sz="2200" dirty="0" err="1">
                <a:latin typeface=""/>
                <a:cs typeface="Al Bayan Plain"/>
              </a:rPr>
              <a:t>us</a:t>
            </a:r>
            <a:r>
              <a:rPr lang="it-IT" sz="2200" dirty="0">
                <a:latin typeface=""/>
                <a:cs typeface="Al Bayan Plain"/>
              </a:rPr>
              <a:t> introduce </a:t>
            </a:r>
            <a:r>
              <a:rPr lang="it-IT" sz="2200" dirty="0" err="1">
                <a:latin typeface=""/>
                <a:cs typeface="Al Bayan Plain"/>
              </a:rPr>
              <a:t>you</a:t>
            </a:r>
            <a:r>
              <a:rPr lang="it-IT" sz="2200" dirty="0">
                <a:latin typeface=""/>
                <a:cs typeface="Al Bayan Plain"/>
              </a:rPr>
              <a:t> to Amadeus, a state-of-the-art AI </a:t>
            </a:r>
            <a:r>
              <a:rPr lang="it-IT" sz="2200" dirty="0" err="1">
                <a:latin typeface=""/>
                <a:cs typeface="Al Bayan Plain"/>
              </a:rPr>
              <a:t>assistant</a:t>
            </a:r>
            <a:r>
              <a:rPr lang="it-IT" sz="2200" dirty="0">
                <a:latin typeface=""/>
                <a:cs typeface="Al Bayan Plain"/>
              </a:rPr>
              <a:t>, </a:t>
            </a:r>
            <a:r>
              <a:rPr lang="it-IT" sz="2200" dirty="0" err="1">
                <a:latin typeface=""/>
                <a:cs typeface="Al Bayan Plain"/>
              </a:rPr>
              <a:t>designed</a:t>
            </a:r>
            <a:r>
              <a:rPr lang="it-IT" sz="2200" dirty="0">
                <a:latin typeface=""/>
                <a:cs typeface="Al Bayan Plain"/>
              </a:rPr>
              <a:t> </a:t>
            </a:r>
            <a:r>
              <a:rPr lang="it-IT" sz="2200" dirty="0" err="1">
                <a:latin typeface=""/>
                <a:cs typeface="Al Bayan Plain"/>
              </a:rPr>
              <a:t>specifically</a:t>
            </a:r>
            <a:r>
              <a:rPr lang="it-IT" sz="2200" dirty="0">
                <a:latin typeface=""/>
                <a:cs typeface="Al Bayan Plain"/>
              </a:rPr>
              <a:t> for </a:t>
            </a:r>
            <a:r>
              <a:rPr lang="it-IT" sz="2200" dirty="0" err="1">
                <a:latin typeface=""/>
                <a:cs typeface="Al Bayan Plain"/>
              </a:rPr>
              <a:t>wealth</a:t>
            </a:r>
            <a:r>
              <a:rPr lang="it-IT" sz="2200" dirty="0">
                <a:latin typeface=""/>
                <a:cs typeface="Al Bayan Plain"/>
              </a:rPr>
              <a:t> managers </a:t>
            </a:r>
            <a:r>
              <a:rPr lang="it-IT" sz="2200" dirty="0" err="1">
                <a:latin typeface=""/>
                <a:cs typeface="Al Bayan Plain"/>
              </a:rPr>
              <a:t>who</a:t>
            </a:r>
            <a:r>
              <a:rPr lang="it-IT" sz="2200" dirty="0">
                <a:latin typeface=""/>
                <a:cs typeface="Al Bayan Plain"/>
              </a:rPr>
              <a:t> work </a:t>
            </a:r>
            <a:r>
              <a:rPr lang="it-IT" sz="2200" dirty="0" err="1">
                <a:latin typeface=""/>
                <a:cs typeface="Al Bayan Plain"/>
              </a:rPr>
              <a:t>directly</a:t>
            </a:r>
            <a:r>
              <a:rPr lang="it-IT" sz="2200" dirty="0">
                <a:latin typeface=""/>
                <a:cs typeface="Al Bayan Plain"/>
              </a:rPr>
              <a:t> with clients. </a:t>
            </a:r>
            <a:r>
              <a:rPr lang="it-IT" sz="2200" dirty="0" err="1">
                <a:latin typeface=""/>
                <a:cs typeface="Al Bayan Plain"/>
              </a:rPr>
              <a:t>Since</a:t>
            </a:r>
            <a:r>
              <a:rPr lang="it-IT" sz="2200" dirty="0">
                <a:latin typeface=""/>
                <a:cs typeface="Al Bayan Plain"/>
              </a:rPr>
              <a:t> the day James </a:t>
            </a:r>
            <a:r>
              <a:rPr lang="it-IT" sz="2200" dirty="0" err="1">
                <a:latin typeface=""/>
                <a:cs typeface="Al Bayan Plain"/>
              </a:rPr>
              <a:t>met</a:t>
            </a:r>
            <a:r>
              <a:rPr lang="it-IT" sz="2200" dirty="0">
                <a:latin typeface=""/>
                <a:cs typeface="Al Bayan Plain"/>
              </a:rPr>
              <a:t> Amadeus, he </a:t>
            </a:r>
            <a:r>
              <a:rPr lang="it-IT" sz="2200" dirty="0" err="1">
                <a:latin typeface=""/>
                <a:cs typeface="Al Bayan Plain"/>
              </a:rPr>
              <a:t>never</a:t>
            </a:r>
            <a:r>
              <a:rPr lang="it-IT" sz="2200" dirty="0">
                <a:latin typeface=""/>
                <a:cs typeface="Al Bayan Plain"/>
              </a:rPr>
              <a:t> </a:t>
            </a:r>
            <a:r>
              <a:rPr lang="it-IT" sz="2200" dirty="0" err="1">
                <a:latin typeface=""/>
                <a:cs typeface="Al Bayan Plain"/>
              </a:rPr>
              <a:t>looked</a:t>
            </a:r>
            <a:r>
              <a:rPr lang="it-IT" sz="2200" dirty="0">
                <a:latin typeface=""/>
                <a:cs typeface="Al Bayan Plain"/>
              </a:rPr>
              <a:t> back. </a:t>
            </a:r>
          </a:p>
        </p:txBody>
      </p:sp>
    </p:spTree>
    <p:extLst>
      <p:ext uri="{BB962C8B-B14F-4D97-AF65-F5344CB8AC3E}">
        <p14:creationId xmlns:p14="http://schemas.microsoft.com/office/powerpoint/2010/main" val="1172452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3E9D81-2999-D5F6-FDE4-A104D534E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830E1E-A7E0-E605-4F80-08E0B7CE1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421FC428-43CF-CDEF-22A0-0F7E7871E82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9018" b="8261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140457C-39CE-3584-761F-6824690181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542" y="878954"/>
            <a:ext cx="4126484" cy="912501"/>
          </a:xfrm>
        </p:spPr>
        <p:txBody>
          <a:bodyPr>
            <a:normAutofit fontScale="9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  <a:latin typeface="Gotham Black" pitchFamily="2" charset="77"/>
              </a:rPr>
              <a:t>Amadeus</a:t>
            </a:r>
            <a:endParaRPr lang="it-IT" sz="3200" dirty="0">
              <a:solidFill>
                <a:srgbClr val="FFFFFF"/>
              </a:solidFill>
              <a:latin typeface="Gotham Black" pitchFamily="2" charset="77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3D61D05-ECD3-C786-B951-B65A406819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542" y="2670407"/>
            <a:ext cx="4319587" cy="2324023"/>
          </a:xfrm>
        </p:spPr>
        <p:txBody>
          <a:bodyPr>
            <a:normAutofit/>
          </a:bodyPr>
          <a:lstStyle/>
          <a:p>
            <a:pPr algn="l"/>
            <a:r>
              <a:rPr lang="it-IT" sz="2200" i="1" dirty="0"/>
              <a:t>Amadeus </a:t>
            </a:r>
            <a:r>
              <a:rPr lang="it-IT" sz="2200" i="1" dirty="0" err="1"/>
              <a:t>became</a:t>
            </a:r>
            <a:r>
              <a:rPr lang="it-IT" sz="2200" i="1" dirty="0"/>
              <a:t> </a:t>
            </a:r>
            <a:r>
              <a:rPr lang="it-IT" sz="2200" i="1" dirty="0" err="1"/>
              <a:t>his</a:t>
            </a:r>
            <a:r>
              <a:rPr lang="it-IT" sz="2200" i="1" dirty="0"/>
              <a:t> </a:t>
            </a:r>
            <a:r>
              <a:rPr lang="it-IT" sz="2200" i="1" dirty="0" err="1"/>
              <a:t>most</a:t>
            </a:r>
            <a:r>
              <a:rPr lang="it-IT" sz="2200" i="1" dirty="0"/>
              <a:t> </a:t>
            </a:r>
            <a:r>
              <a:rPr lang="it-IT" sz="2200" i="1" dirty="0" err="1"/>
              <a:t>trusted</a:t>
            </a:r>
            <a:r>
              <a:rPr lang="it-IT" sz="2200" i="1" dirty="0"/>
              <a:t> </a:t>
            </a:r>
            <a:r>
              <a:rPr lang="it-IT" sz="2200" b="1" i="1" dirty="0"/>
              <a:t>work </a:t>
            </a:r>
            <a:r>
              <a:rPr lang="it-IT" sz="2200" b="1" i="1" dirty="0" err="1"/>
              <a:t>companion</a:t>
            </a:r>
            <a:r>
              <a:rPr lang="it-IT" sz="2200" i="1" dirty="0"/>
              <a:t>, </a:t>
            </a:r>
            <a:r>
              <a:rPr lang="it-IT" sz="2200" i="1" dirty="0" err="1"/>
              <a:t>seamlessly</a:t>
            </a:r>
            <a:r>
              <a:rPr lang="it-IT" sz="2200" i="1" dirty="0"/>
              <a:t> </a:t>
            </a:r>
            <a:r>
              <a:rPr lang="it-IT" sz="2200" i="1" dirty="0" err="1"/>
              <a:t>handling</a:t>
            </a:r>
            <a:r>
              <a:rPr lang="it-IT" sz="2200" i="1" dirty="0"/>
              <a:t> the </a:t>
            </a:r>
            <a:r>
              <a:rPr lang="it-IT" sz="2200" i="1" dirty="0" err="1"/>
              <a:t>complexities</a:t>
            </a:r>
            <a:r>
              <a:rPr lang="it-IT" sz="2200" i="1" dirty="0"/>
              <a:t> of </a:t>
            </a:r>
            <a:r>
              <a:rPr lang="it-IT" sz="2200" i="1" dirty="0" err="1"/>
              <a:t>financial</a:t>
            </a:r>
            <a:r>
              <a:rPr lang="it-IT" sz="2200" i="1" dirty="0"/>
              <a:t> </a:t>
            </a:r>
            <a:r>
              <a:rPr lang="it-IT" sz="2200" i="1" dirty="0" err="1"/>
              <a:t>conversations</a:t>
            </a:r>
            <a:r>
              <a:rPr lang="it-IT" sz="2200" i="1" dirty="0"/>
              <a:t> so James can focus on </a:t>
            </a:r>
            <a:r>
              <a:rPr lang="it-IT" sz="2200" i="1" dirty="0" err="1"/>
              <a:t>what</a:t>
            </a:r>
            <a:r>
              <a:rPr lang="it-IT" sz="2200" i="1" dirty="0"/>
              <a:t> </a:t>
            </a:r>
            <a:r>
              <a:rPr lang="it-IT" sz="2200" i="1" dirty="0" err="1"/>
              <a:t>matters</a:t>
            </a:r>
            <a:r>
              <a:rPr lang="it-IT" sz="2200" i="1" dirty="0"/>
              <a:t> </a:t>
            </a:r>
            <a:r>
              <a:rPr lang="it-IT" sz="2200" i="1" dirty="0" err="1"/>
              <a:t>most</a:t>
            </a:r>
            <a:r>
              <a:rPr lang="it-IT" sz="2200" i="1" dirty="0"/>
              <a:t>: </a:t>
            </a:r>
            <a:r>
              <a:rPr lang="it-IT" sz="2200" i="1" dirty="0" err="1"/>
              <a:t>his</a:t>
            </a:r>
            <a:r>
              <a:rPr lang="it-IT" sz="2200" i="1" dirty="0"/>
              <a:t> clients.</a:t>
            </a:r>
            <a:endParaRPr lang="it-IT" sz="22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8833FF0-4650-6E62-30CC-775F1C2A1C25}"/>
              </a:ext>
            </a:extLst>
          </p:cNvPr>
          <p:cNvSpPr txBox="1"/>
          <p:nvPr/>
        </p:nvSpPr>
        <p:spPr>
          <a:xfrm>
            <a:off x="14316075" y="-6286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pic>
        <p:nvPicPr>
          <p:cNvPr id="4" name="Il mio filmato 1.mp4">
            <a:hlinkClick r:id="" action="ppaction://media"/>
            <a:extLst>
              <a:ext uri="{FF2B5EF4-FFF2-40B4-BE49-F238E27FC236}">
                <a16:creationId xmlns:a16="http://schemas.microsoft.com/office/drawing/2014/main" id="{03FE4BFB-FC69-66E0-B2A0-D84F8D89AB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5491" r="6147"/>
          <a:stretch/>
        </p:blipFill>
        <p:spPr>
          <a:xfrm>
            <a:off x="5957888" y="1147839"/>
            <a:ext cx="5588570" cy="3557588"/>
          </a:xfrm>
          <a:prstGeom prst="roundRect">
            <a:avLst>
              <a:gd name="adj" fmla="val 7430"/>
            </a:avLst>
          </a:prstGeom>
        </p:spPr>
      </p:pic>
      <p:sp>
        <p:nvSpPr>
          <p:cNvPr id="7" name="Titolo 1">
            <a:extLst>
              <a:ext uri="{FF2B5EF4-FFF2-40B4-BE49-F238E27FC236}">
                <a16:creationId xmlns:a16="http://schemas.microsoft.com/office/drawing/2014/main" id="{D8E76FCB-216B-865B-F5D0-EE74357A7BD1}"/>
              </a:ext>
            </a:extLst>
          </p:cNvPr>
          <p:cNvSpPr txBox="1">
            <a:spLocks/>
          </p:cNvSpPr>
          <p:nvPr/>
        </p:nvSpPr>
        <p:spPr>
          <a:xfrm>
            <a:off x="645542" y="1791455"/>
            <a:ext cx="4126484" cy="5701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3000" dirty="0" err="1">
                <a:solidFill>
                  <a:srgbClr val="FFFFFF"/>
                </a:solidFill>
                <a:latin typeface="Gotham Black" pitchFamily="2" charset="77"/>
              </a:rPr>
              <a:t>Overview</a:t>
            </a:r>
            <a:endParaRPr lang="it-IT" sz="3000" dirty="0">
              <a:solidFill>
                <a:srgbClr val="FFFFFF"/>
              </a:solidFill>
              <a:latin typeface="Gotham Blac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527786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E2BB5-0F27-4ED1-C603-77BDB70DA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904743F-7457-0610-B495-17C6CC2DF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E21457D5-CE78-E0EA-B17B-79C0EA54FF1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9018" b="8261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F0D01280-6B16-94AB-1F4F-6EAD2096E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542" y="2670407"/>
            <a:ext cx="4319587" cy="23240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it-IT" sz="2200" dirty="0" err="1"/>
              <a:t>powered</a:t>
            </a:r>
            <a:r>
              <a:rPr lang="it-IT" sz="2200" dirty="0"/>
              <a:t> by </a:t>
            </a:r>
            <a:r>
              <a:rPr lang="it-IT" sz="2200" b="1" dirty="0" err="1"/>
              <a:t>Whisper’s</a:t>
            </a:r>
            <a:r>
              <a:rPr lang="it-IT" sz="2200" b="1" dirty="0"/>
              <a:t> voice </a:t>
            </a:r>
            <a:r>
              <a:rPr lang="it-IT" sz="2200" b="1" dirty="0" err="1"/>
              <a:t>recognition</a:t>
            </a:r>
            <a:r>
              <a:rPr lang="it-IT" sz="2200" dirty="0"/>
              <a:t>, Amadeus </a:t>
            </a:r>
            <a:r>
              <a:rPr lang="it-IT" sz="2200" dirty="0" err="1"/>
              <a:t>processes</a:t>
            </a:r>
            <a:r>
              <a:rPr lang="it-IT" sz="2200" dirty="0"/>
              <a:t> </a:t>
            </a:r>
            <a:r>
              <a:rPr lang="it-IT" sz="2200" dirty="0" err="1"/>
              <a:t>what</a:t>
            </a:r>
            <a:r>
              <a:rPr lang="it-IT" sz="2200" dirty="0"/>
              <a:t> clients </a:t>
            </a:r>
            <a:r>
              <a:rPr lang="it-IT" sz="2200" dirty="0" err="1"/>
              <a:t>want</a:t>
            </a:r>
            <a:r>
              <a:rPr lang="it-IT" sz="2200" dirty="0"/>
              <a:t> </a:t>
            </a:r>
            <a:r>
              <a:rPr lang="it-IT" sz="2200" b="1" dirty="0" err="1"/>
              <a:t>before</a:t>
            </a:r>
            <a:r>
              <a:rPr lang="it-IT" sz="2200" b="1" dirty="0"/>
              <a:t> </a:t>
            </a:r>
            <a:r>
              <a:rPr lang="it-IT" sz="2200" b="1" dirty="0" err="1"/>
              <a:t>they</a:t>
            </a:r>
            <a:r>
              <a:rPr lang="it-IT" sz="2200" b="1" dirty="0"/>
              <a:t> </a:t>
            </a:r>
            <a:r>
              <a:rPr lang="it-IT" sz="2200" b="1" dirty="0" err="1"/>
              <a:t>even</a:t>
            </a:r>
            <a:r>
              <a:rPr lang="it-IT" sz="2200" b="1" dirty="0"/>
              <a:t> finish </a:t>
            </a:r>
            <a:r>
              <a:rPr lang="it-IT" sz="2200" b="1" dirty="0" err="1"/>
              <a:t>speaking</a:t>
            </a:r>
            <a:r>
              <a:rPr lang="it-IT" sz="2200" dirty="0"/>
              <a:t>. No more </a:t>
            </a:r>
            <a:r>
              <a:rPr lang="it-IT" sz="2200" dirty="0" err="1"/>
              <a:t>awkward</a:t>
            </a:r>
            <a:r>
              <a:rPr lang="it-IT" sz="2200" dirty="0"/>
              <a:t> </a:t>
            </a:r>
            <a:r>
              <a:rPr lang="it-IT" sz="2200" dirty="0" err="1"/>
              <a:t>pauses</a:t>
            </a:r>
            <a:r>
              <a:rPr lang="it-IT" sz="2200" dirty="0"/>
              <a:t>. No more </a:t>
            </a:r>
            <a:r>
              <a:rPr lang="it-IT" sz="2200" dirty="0" err="1"/>
              <a:t>searching</a:t>
            </a:r>
            <a:r>
              <a:rPr lang="it-IT" sz="2200" dirty="0"/>
              <a:t> for the asset </a:t>
            </a:r>
            <a:r>
              <a:rPr lang="it-IT" sz="2200" dirty="0" err="1"/>
              <a:t>tanking</a:t>
            </a:r>
            <a:r>
              <a:rPr lang="it-IT" sz="2200" dirty="0"/>
              <a:t> the portfolio</a:t>
            </a:r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AFB5814-FC62-B652-379B-1B54F4A16048}"/>
              </a:ext>
            </a:extLst>
          </p:cNvPr>
          <p:cNvSpPr txBox="1"/>
          <p:nvPr/>
        </p:nvSpPr>
        <p:spPr>
          <a:xfrm>
            <a:off x="14316075" y="-6286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5C36747D-3D09-C1F4-3E1B-3AD2A2463D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542" y="878954"/>
            <a:ext cx="4126484" cy="912501"/>
          </a:xfrm>
        </p:spPr>
        <p:txBody>
          <a:bodyPr>
            <a:normAutofit fontScale="9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  <a:latin typeface="Gotham Black" pitchFamily="2" charset="77"/>
              </a:rPr>
              <a:t>Amadeus</a:t>
            </a:r>
            <a:endParaRPr lang="it-IT" sz="3200" dirty="0">
              <a:solidFill>
                <a:srgbClr val="FFFFFF"/>
              </a:solidFill>
              <a:latin typeface="Gotham Black" pitchFamily="2" charset="77"/>
            </a:endParaRP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35093BE1-C15E-607F-E7F9-3FF578E120D5}"/>
              </a:ext>
            </a:extLst>
          </p:cNvPr>
          <p:cNvSpPr txBox="1">
            <a:spLocks/>
          </p:cNvSpPr>
          <p:nvPr/>
        </p:nvSpPr>
        <p:spPr>
          <a:xfrm>
            <a:off x="645542" y="1791455"/>
            <a:ext cx="4126484" cy="9125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900" b="1" dirty="0" err="1"/>
              <a:t>Understands</a:t>
            </a:r>
            <a:r>
              <a:rPr lang="it-IT" sz="2900" b="1" dirty="0"/>
              <a:t> Clients in Real-Time</a:t>
            </a:r>
            <a:endParaRPr lang="it-IT" sz="2900" dirty="0"/>
          </a:p>
        </p:txBody>
      </p:sp>
      <p:pic>
        <p:nvPicPr>
          <p:cNvPr id="13" name="Il mio filmato 1.mp4">
            <a:hlinkClick r:id="" action="ppaction://media"/>
            <a:extLst>
              <a:ext uri="{FF2B5EF4-FFF2-40B4-BE49-F238E27FC236}">
                <a16:creationId xmlns:a16="http://schemas.microsoft.com/office/drawing/2014/main" id="{A8B2FAA9-B1D5-8C3A-B363-756ABE2DE3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35614" t="1459" r="7548" b="34215"/>
          <a:stretch/>
        </p:blipFill>
        <p:spPr>
          <a:xfrm>
            <a:off x="5957888" y="1147839"/>
            <a:ext cx="5588570" cy="3557588"/>
          </a:xfrm>
          <a:prstGeom prst="roundRect">
            <a:avLst>
              <a:gd name="adj" fmla="val 7430"/>
            </a:avLst>
          </a:prstGeom>
        </p:spPr>
      </p:pic>
    </p:spTree>
    <p:extLst>
      <p:ext uri="{BB962C8B-B14F-4D97-AF65-F5344CB8AC3E}">
        <p14:creationId xmlns:p14="http://schemas.microsoft.com/office/powerpoint/2010/main" val="1865196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5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E2BB5-0F27-4ED1-C603-77BDB70DA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904743F-7457-0610-B495-17C6CC2DF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notte, città, grattacielo, luce&#10;&#10;Il contenuto generato dall'IA potrebbe non essere corretto.">
            <a:extLst>
              <a:ext uri="{FF2B5EF4-FFF2-40B4-BE49-F238E27FC236}">
                <a16:creationId xmlns:a16="http://schemas.microsoft.com/office/drawing/2014/main" id="{E21457D5-CE78-E0EA-B17B-79C0EA54FF1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70000"/>
                    </a14:imgEffect>
                  </a14:imgLayer>
                </a14:imgProps>
              </a:ext>
            </a:extLst>
          </a:blip>
          <a:srcRect t="9018" b="8261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F0D01280-6B16-94AB-1F4F-6EAD2096E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542" y="2670407"/>
            <a:ext cx="4319587" cy="2324023"/>
          </a:xfrm>
        </p:spPr>
        <p:txBody>
          <a:bodyPr>
            <a:normAutofit/>
          </a:bodyPr>
          <a:lstStyle/>
          <a:p>
            <a:pPr algn="l"/>
            <a:r>
              <a:rPr lang="it-IT" sz="2200" dirty="0" err="1"/>
              <a:t>When</a:t>
            </a:r>
            <a:r>
              <a:rPr lang="it-IT" sz="2200" dirty="0"/>
              <a:t> James </a:t>
            </a:r>
            <a:r>
              <a:rPr lang="it-IT" sz="2200" dirty="0" err="1"/>
              <a:t>needs</a:t>
            </a:r>
            <a:r>
              <a:rPr lang="it-IT" sz="2200" dirty="0"/>
              <a:t> extra </a:t>
            </a:r>
            <a:r>
              <a:rPr lang="it-IT" sz="2200" dirty="0" err="1"/>
              <a:t>analysis</a:t>
            </a:r>
            <a:r>
              <a:rPr lang="it-IT" sz="2200" dirty="0"/>
              <a:t>, Amadeus </a:t>
            </a:r>
            <a:r>
              <a:rPr lang="it-IT" sz="2200" dirty="0" err="1"/>
              <a:t>offers</a:t>
            </a:r>
            <a:r>
              <a:rPr lang="it-IT" sz="2200" dirty="0"/>
              <a:t> a </a:t>
            </a:r>
            <a:r>
              <a:rPr lang="it-IT" sz="2200" b="1" dirty="0"/>
              <a:t>secure, private AI chat</a:t>
            </a:r>
            <a:endParaRPr lang="it-IT" sz="22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AFB5814-FC62-B652-379B-1B54F4A16048}"/>
              </a:ext>
            </a:extLst>
          </p:cNvPr>
          <p:cNvSpPr txBox="1"/>
          <p:nvPr/>
        </p:nvSpPr>
        <p:spPr>
          <a:xfrm>
            <a:off x="14316075" y="-6286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5C36747D-3D09-C1F4-3E1B-3AD2A2463D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542" y="878954"/>
            <a:ext cx="4126484" cy="912501"/>
          </a:xfrm>
        </p:spPr>
        <p:txBody>
          <a:bodyPr>
            <a:normAutofit fontScale="9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  <a:latin typeface="Gotham Black" pitchFamily="2" charset="77"/>
              </a:rPr>
              <a:t>Amadeus</a:t>
            </a:r>
            <a:endParaRPr lang="it-IT" sz="3200" dirty="0">
              <a:solidFill>
                <a:srgbClr val="FFFFFF"/>
              </a:solidFill>
              <a:latin typeface="Gotham Black" pitchFamily="2" charset="77"/>
            </a:endParaRP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35093BE1-C15E-607F-E7F9-3FF578E120D5}"/>
              </a:ext>
            </a:extLst>
          </p:cNvPr>
          <p:cNvSpPr txBox="1">
            <a:spLocks/>
          </p:cNvSpPr>
          <p:nvPr/>
        </p:nvSpPr>
        <p:spPr>
          <a:xfrm>
            <a:off x="459804" y="1388580"/>
            <a:ext cx="4126484" cy="9125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000" b="1" dirty="0" err="1"/>
              <a:t>Built</a:t>
            </a:r>
            <a:r>
              <a:rPr lang="it-IT" sz="3000" b="1" dirty="0"/>
              <a:t>-in GPT-Like Chat</a:t>
            </a:r>
            <a:endParaRPr lang="it-IT" sz="3000" dirty="0"/>
          </a:p>
        </p:txBody>
      </p:sp>
      <p:pic>
        <p:nvPicPr>
          <p:cNvPr id="2" name="Il mio filmato 1.mp4">
            <a:hlinkClick r:id="" action="ppaction://media"/>
            <a:extLst>
              <a:ext uri="{FF2B5EF4-FFF2-40B4-BE49-F238E27FC236}">
                <a16:creationId xmlns:a16="http://schemas.microsoft.com/office/drawing/2014/main" id="{0768BA4A-A1AF-1E3F-D10B-A87F37B794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55945" t="48662" b="1481"/>
          <a:stretch/>
        </p:blipFill>
        <p:spPr>
          <a:xfrm>
            <a:off x="5957888" y="1147839"/>
            <a:ext cx="5588570" cy="3557588"/>
          </a:xfrm>
          <a:prstGeom prst="roundRect">
            <a:avLst>
              <a:gd name="adj" fmla="val 7430"/>
            </a:avLst>
          </a:prstGeom>
        </p:spPr>
      </p:pic>
    </p:spTree>
    <p:extLst>
      <p:ext uri="{BB962C8B-B14F-4D97-AF65-F5344CB8AC3E}">
        <p14:creationId xmlns:p14="http://schemas.microsoft.com/office/powerpoint/2010/main" val="3064168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614</Words>
  <Application>Microsoft Macintosh PowerPoint</Application>
  <PresentationFormat>Widescreen</PresentationFormat>
  <Paragraphs>53</Paragraphs>
  <Slides>16</Slides>
  <Notes>5</Notes>
  <HiddenSlides>0</HiddenSlides>
  <MMClips>5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Gotham Black</vt:lpstr>
      <vt:lpstr>Tema di Office</vt:lpstr>
      <vt:lpstr>Amadeus</vt:lpstr>
      <vt:lpstr>Meet the team</vt:lpstr>
      <vt:lpstr>Meet James, the Wealth Manager</vt:lpstr>
      <vt:lpstr>The Reality of Financial Terminale</vt:lpstr>
      <vt:lpstr>The Information Overload Problem</vt:lpstr>
      <vt:lpstr>Meet Amedeus</vt:lpstr>
      <vt:lpstr>Amadeus</vt:lpstr>
      <vt:lpstr>Amadeus</vt:lpstr>
      <vt:lpstr>Amadeus</vt:lpstr>
      <vt:lpstr>Amadeus</vt:lpstr>
      <vt:lpstr>Amadeus</vt:lpstr>
      <vt:lpstr>Amadeus</vt:lpstr>
      <vt:lpstr>The days of ‘uhhh… let me check’ are over. With Amadeus, James is always one step ahead, providing seamless, real-time financial insights. No wasted time, no lost trust—just a wealth manager at the top of his game. </vt:lpstr>
      <vt:lpstr>Performance Improvements</vt:lpstr>
      <vt:lpstr>Business Model</vt:lpstr>
      <vt:lpstr>Appendix: Technical schema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Oliver Quin</dc:creator>
  <cp:lastModifiedBy>Daniele Cursano</cp:lastModifiedBy>
  <cp:revision>63</cp:revision>
  <dcterms:created xsi:type="dcterms:W3CDTF">2025-03-20T21:53:56Z</dcterms:created>
  <dcterms:modified xsi:type="dcterms:W3CDTF">2025-03-21T06:50:37Z</dcterms:modified>
</cp:coreProperties>
</file>

<file path=docProps/thumbnail.jpeg>
</file>